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5"/>
  </p:notesMasterIdLst>
  <p:sldIdLst>
    <p:sldId id="33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70" r:id="rId12"/>
    <p:sldId id="369" r:id="rId13"/>
    <p:sldId id="371" r:id="rId14"/>
    <p:sldId id="372" r:id="rId15"/>
    <p:sldId id="373" r:id="rId16"/>
    <p:sldId id="374" r:id="rId17"/>
    <p:sldId id="375" r:id="rId18"/>
    <p:sldId id="378" r:id="rId19"/>
    <p:sldId id="357" r:id="rId20"/>
    <p:sldId id="359" r:id="rId21"/>
    <p:sldId id="377" r:id="rId22"/>
    <p:sldId id="376" r:id="rId23"/>
    <p:sldId id="358" r:id="rId24"/>
  </p:sldIdLst>
  <p:sldSz cx="12192000" cy="6858000"/>
  <p:notesSz cx="7315200" cy="12344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2F9ABE01-BB44-42E5-93E8-412266D7A0FB}">
          <p14:sldIdLst>
            <p14:sldId id="33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  <p14:sldId id="372"/>
            <p14:sldId id="373"/>
            <p14:sldId id="374"/>
            <p14:sldId id="375"/>
            <p14:sldId id="378"/>
            <p14:sldId id="357"/>
            <p14:sldId id="359"/>
            <p14:sldId id="377"/>
            <p14:sldId id="376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68C68"/>
    <a:srgbClr val="00B050"/>
    <a:srgbClr val="2E75B6"/>
    <a:srgbClr val="BFBFBF"/>
    <a:srgbClr val="FFFFA8"/>
    <a:srgbClr val="FFFFA3"/>
    <a:srgbClr val="FFC000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81931" autoAdjust="0"/>
  </p:normalViewPr>
  <p:slideViewPr>
    <p:cSldViewPr snapToGrid="0">
      <p:cViewPr varScale="1">
        <p:scale>
          <a:sx n="90" d="100"/>
          <a:sy n="90" d="100"/>
        </p:scale>
        <p:origin x="1716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&#1050;&#1085;&#1080;&#1075;&#1072;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6267281105992E-2"/>
          <c:y val="5.4580014725382361E-2"/>
          <c:w val="0.84759856630824371"/>
          <c:h val="0.8469816696745164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Лист2!$C$1</c:f>
              <c:strCache>
                <c:ptCount val="1"/>
                <c:pt idx="0">
                  <c:v>Дебит жидкости (И)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Лист2!$C$2:$C$82</c:f>
              <c:numCache>
                <c:formatCode>General</c:formatCode>
                <c:ptCount val="81"/>
                <c:pt idx="0">
                  <c:v>9504.9390240299999</c:v>
                </c:pt>
                <c:pt idx="1">
                  <c:v>9623.8611929500003</c:v>
                </c:pt>
                <c:pt idx="2">
                  <c:v>9917.5114214000005</c:v>
                </c:pt>
                <c:pt idx="3">
                  <c:v>9828.6149499999992</c:v>
                </c:pt>
                <c:pt idx="4">
                  <c:v>10011.122614509901</c:v>
                </c:pt>
                <c:pt idx="5">
                  <c:v>9659.0471861000005</c:v>
                </c:pt>
                <c:pt idx="6">
                  <c:v>9023.7804913199998</c:v>
                </c:pt>
                <c:pt idx="7">
                  <c:v>9454.0966492700009</c:v>
                </c:pt>
                <c:pt idx="8">
                  <c:v>9218.9191726299996</c:v>
                </c:pt>
                <c:pt idx="9">
                  <c:v>9027.6775776899995</c:v>
                </c:pt>
                <c:pt idx="10">
                  <c:v>8892.4285509799993</c:v>
                </c:pt>
                <c:pt idx="11">
                  <c:v>8789.2253992599908</c:v>
                </c:pt>
                <c:pt idx="12">
                  <c:v>8490.9278975899997</c:v>
                </c:pt>
                <c:pt idx="13">
                  <c:v>8592.8595415399996</c:v>
                </c:pt>
                <c:pt idx="14">
                  <c:v>8850.0318622899995</c:v>
                </c:pt>
                <c:pt idx="15">
                  <c:v>8984.5854187000004</c:v>
                </c:pt>
                <c:pt idx="16">
                  <c:v>8950.4855300599993</c:v>
                </c:pt>
                <c:pt idx="17">
                  <c:v>8819.2015857700007</c:v>
                </c:pt>
                <c:pt idx="18">
                  <c:v>8932.3580197699994</c:v>
                </c:pt>
                <c:pt idx="19">
                  <c:v>9100.1183432500002</c:v>
                </c:pt>
                <c:pt idx="20">
                  <c:v>9214.6443475699998</c:v>
                </c:pt>
                <c:pt idx="21">
                  <c:v>8952.6700675600005</c:v>
                </c:pt>
                <c:pt idx="22">
                  <c:v>9076.7319314899996</c:v>
                </c:pt>
                <c:pt idx="23">
                  <c:v>9090.5412822399994</c:v>
                </c:pt>
                <c:pt idx="24">
                  <c:v>9141.4577627599992</c:v>
                </c:pt>
                <c:pt idx="25">
                  <c:v>9281.8769264599996</c:v>
                </c:pt>
                <c:pt idx="26">
                  <c:v>9294.3625923799991</c:v>
                </c:pt>
                <c:pt idx="27">
                  <c:v>9451.1400156599993</c:v>
                </c:pt>
                <c:pt idx="28">
                  <c:v>9196.6365618199998</c:v>
                </c:pt>
                <c:pt idx="29">
                  <c:v>9055.6523551200007</c:v>
                </c:pt>
                <c:pt idx="30">
                  <c:v>9099.5582632400001</c:v>
                </c:pt>
                <c:pt idx="31">
                  <c:v>8904.19813556999</c:v>
                </c:pt>
                <c:pt idx="32">
                  <c:v>9282.0231948199998</c:v>
                </c:pt>
                <c:pt idx="33">
                  <c:v>9247.8881640899999</c:v>
                </c:pt>
                <c:pt idx="34">
                  <c:v>9298.4464949599896</c:v>
                </c:pt>
                <c:pt idx="35">
                  <c:v>9401.9665499300008</c:v>
                </c:pt>
                <c:pt idx="36">
                  <c:v>9203.6834134199999</c:v>
                </c:pt>
                <c:pt idx="37">
                  <c:v>9012.5624644399995</c:v>
                </c:pt>
                <c:pt idx="38">
                  <c:v>8904.7320842499994</c:v>
                </c:pt>
                <c:pt idx="39">
                  <c:v>9275.6107879600004</c:v>
                </c:pt>
                <c:pt idx="40">
                  <c:v>9127.0703389999999</c:v>
                </c:pt>
                <c:pt idx="41">
                  <c:v>9515.7797667299892</c:v>
                </c:pt>
                <c:pt idx="42">
                  <c:v>9640.9025205399994</c:v>
                </c:pt>
                <c:pt idx="43">
                  <c:v>9597.2635819899897</c:v>
                </c:pt>
                <c:pt idx="44">
                  <c:v>8847.6096735899991</c:v>
                </c:pt>
                <c:pt idx="45">
                  <c:v>9304.6385562600008</c:v>
                </c:pt>
                <c:pt idx="46">
                  <c:v>9078.6139249099997</c:v>
                </c:pt>
                <c:pt idx="47">
                  <c:v>9442.1905219300006</c:v>
                </c:pt>
                <c:pt idx="48">
                  <c:v>9894.3684070299896</c:v>
                </c:pt>
                <c:pt idx="49">
                  <c:v>9530.09734321</c:v>
                </c:pt>
                <c:pt idx="50">
                  <c:v>9567.2974190900004</c:v>
                </c:pt>
                <c:pt idx="51">
                  <c:v>9820.53287438999</c:v>
                </c:pt>
                <c:pt idx="52">
                  <c:v>10107.8010865</c:v>
                </c:pt>
                <c:pt idx="53">
                  <c:v>10191.77115819</c:v>
                </c:pt>
                <c:pt idx="54">
                  <c:v>10709.58823041</c:v>
                </c:pt>
                <c:pt idx="55">
                  <c:v>10741.8236547699</c:v>
                </c:pt>
                <c:pt idx="56">
                  <c:v>10404.01473691</c:v>
                </c:pt>
                <c:pt idx="57">
                  <c:v>10500.18950443</c:v>
                </c:pt>
                <c:pt idx="58">
                  <c:v>10715.34477978</c:v>
                </c:pt>
                <c:pt idx="59">
                  <c:v>11057.23528726</c:v>
                </c:pt>
                <c:pt idx="60">
                  <c:v>10941.2156013399</c:v>
                </c:pt>
                <c:pt idx="61">
                  <c:v>11025.0613431499</c:v>
                </c:pt>
                <c:pt idx="62">
                  <c:v>10526.42681176</c:v>
                </c:pt>
                <c:pt idx="63">
                  <c:v>10939.39449936</c:v>
                </c:pt>
                <c:pt idx="64">
                  <c:v>10739.918080490001</c:v>
                </c:pt>
                <c:pt idx="65">
                  <c:v>10647.12103074</c:v>
                </c:pt>
                <c:pt idx="66">
                  <c:v>10894.19228657</c:v>
                </c:pt>
                <c:pt idx="67">
                  <c:v>10546.02405847</c:v>
                </c:pt>
                <c:pt idx="68">
                  <c:v>11177.235394920001</c:v>
                </c:pt>
                <c:pt idx="69">
                  <c:v>11242.85563688</c:v>
                </c:pt>
                <c:pt idx="70">
                  <c:v>11788.2928444299</c:v>
                </c:pt>
                <c:pt idx="71">
                  <c:v>11996.863631049901</c:v>
                </c:pt>
                <c:pt idx="72">
                  <c:v>12338.77791579</c:v>
                </c:pt>
                <c:pt idx="73">
                  <c:v>11806.607551249999</c:v>
                </c:pt>
                <c:pt idx="74">
                  <c:v>12411.922311959999</c:v>
                </c:pt>
                <c:pt idx="75">
                  <c:v>12543.124181900001</c:v>
                </c:pt>
                <c:pt idx="76">
                  <c:v>12084.023319829999</c:v>
                </c:pt>
                <c:pt idx="77">
                  <c:v>11716.248304770001</c:v>
                </c:pt>
                <c:pt idx="78">
                  <c:v>11383.0098829</c:v>
                </c:pt>
                <c:pt idx="79">
                  <c:v>11038.917707070001</c:v>
                </c:pt>
                <c:pt idx="80">
                  <c:v>11448.046631929999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211135"/>
        <c:axId val="311224031"/>
      </c:scatterChart>
      <c:scatterChart>
        <c:scatterStyle val="smoothMarker"/>
        <c:varyColors val="0"/>
        <c:ser>
          <c:idx val="2"/>
          <c:order val="1"/>
          <c:tx>
            <c:strRef>
              <c:f>Лист2!$B$1</c:f>
              <c:strCache>
                <c:ptCount val="1"/>
                <c:pt idx="0">
                  <c:v>Дебит нефти (И)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Лист2!$A$2:$A$82</c:f>
              <c:numCache>
                <c:formatCode>m/d/yyyy</c:formatCode>
                <c:ptCount val="81"/>
                <c:pt idx="0">
                  <c:v>42125</c:v>
                </c:pt>
                <c:pt idx="1">
                  <c:v>42156</c:v>
                </c:pt>
                <c:pt idx="2">
                  <c:v>42186</c:v>
                </c:pt>
                <c:pt idx="3">
                  <c:v>42217</c:v>
                </c:pt>
                <c:pt idx="4">
                  <c:v>42248</c:v>
                </c:pt>
                <c:pt idx="5">
                  <c:v>42278</c:v>
                </c:pt>
                <c:pt idx="6">
                  <c:v>42309</c:v>
                </c:pt>
                <c:pt idx="7">
                  <c:v>42339</c:v>
                </c:pt>
                <c:pt idx="8">
                  <c:v>42370</c:v>
                </c:pt>
                <c:pt idx="9">
                  <c:v>42401</c:v>
                </c:pt>
                <c:pt idx="10">
                  <c:v>42430</c:v>
                </c:pt>
                <c:pt idx="11">
                  <c:v>42461</c:v>
                </c:pt>
                <c:pt idx="12">
                  <c:v>42491</c:v>
                </c:pt>
                <c:pt idx="13">
                  <c:v>42522</c:v>
                </c:pt>
                <c:pt idx="14">
                  <c:v>42552</c:v>
                </c:pt>
                <c:pt idx="15">
                  <c:v>42583</c:v>
                </c:pt>
                <c:pt idx="16">
                  <c:v>42614</c:v>
                </c:pt>
                <c:pt idx="17">
                  <c:v>42644</c:v>
                </c:pt>
                <c:pt idx="18">
                  <c:v>42675</c:v>
                </c:pt>
                <c:pt idx="19">
                  <c:v>42705</c:v>
                </c:pt>
                <c:pt idx="20">
                  <c:v>42736</c:v>
                </c:pt>
                <c:pt idx="21">
                  <c:v>42767</c:v>
                </c:pt>
                <c:pt idx="22">
                  <c:v>42795</c:v>
                </c:pt>
                <c:pt idx="23">
                  <c:v>42826</c:v>
                </c:pt>
                <c:pt idx="24">
                  <c:v>42856</c:v>
                </c:pt>
                <c:pt idx="25">
                  <c:v>42887</c:v>
                </c:pt>
                <c:pt idx="26">
                  <c:v>42917</c:v>
                </c:pt>
                <c:pt idx="27">
                  <c:v>42948</c:v>
                </c:pt>
                <c:pt idx="28">
                  <c:v>42979</c:v>
                </c:pt>
                <c:pt idx="29">
                  <c:v>43009</c:v>
                </c:pt>
                <c:pt idx="30">
                  <c:v>43040</c:v>
                </c:pt>
                <c:pt idx="31">
                  <c:v>43070</c:v>
                </c:pt>
                <c:pt idx="32">
                  <c:v>43101</c:v>
                </c:pt>
                <c:pt idx="33">
                  <c:v>43132</c:v>
                </c:pt>
                <c:pt idx="34">
                  <c:v>43160</c:v>
                </c:pt>
                <c:pt idx="35">
                  <c:v>43191</c:v>
                </c:pt>
                <c:pt idx="36">
                  <c:v>43221</c:v>
                </c:pt>
                <c:pt idx="37">
                  <c:v>43252</c:v>
                </c:pt>
                <c:pt idx="38">
                  <c:v>43282</c:v>
                </c:pt>
                <c:pt idx="39">
                  <c:v>43313</c:v>
                </c:pt>
                <c:pt idx="40">
                  <c:v>43344</c:v>
                </c:pt>
                <c:pt idx="41">
                  <c:v>43374</c:v>
                </c:pt>
                <c:pt idx="42">
                  <c:v>43405</c:v>
                </c:pt>
                <c:pt idx="43">
                  <c:v>43435</c:v>
                </c:pt>
                <c:pt idx="44">
                  <c:v>43466</c:v>
                </c:pt>
                <c:pt idx="45">
                  <c:v>43497</c:v>
                </c:pt>
                <c:pt idx="46">
                  <c:v>43525</c:v>
                </c:pt>
                <c:pt idx="47">
                  <c:v>43556</c:v>
                </c:pt>
                <c:pt idx="48">
                  <c:v>43586</c:v>
                </c:pt>
                <c:pt idx="49">
                  <c:v>43617</c:v>
                </c:pt>
                <c:pt idx="50">
                  <c:v>43647</c:v>
                </c:pt>
                <c:pt idx="51">
                  <c:v>43678</c:v>
                </c:pt>
                <c:pt idx="52">
                  <c:v>43709</c:v>
                </c:pt>
                <c:pt idx="53">
                  <c:v>43739</c:v>
                </c:pt>
                <c:pt idx="54">
                  <c:v>43770</c:v>
                </c:pt>
                <c:pt idx="55">
                  <c:v>43800</c:v>
                </c:pt>
                <c:pt idx="56">
                  <c:v>43831</c:v>
                </c:pt>
                <c:pt idx="57">
                  <c:v>43862</c:v>
                </c:pt>
                <c:pt idx="58">
                  <c:v>43891</c:v>
                </c:pt>
                <c:pt idx="59">
                  <c:v>43922</c:v>
                </c:pt>
                <c:pt idx="60">
                  <c:v>43952</c:v>
                </c:pt>
                <c:pt idx="61">
                  <c:v>43983</c:v>
                </c:pt>
                <c:pt idx="62">
                  <c:v>44013</c:v>
                </c:pt>
                <c:pt idx="63">
                  <c:v>44044</c:v>
                </c:pt>
                <c:pt idx="64">
                  <c:v>44075</c:v>
                </c:pt>
                <c:pt idx="65">
                  <c:v>44105</c:v>
                </c:pt>
                <c:pt idx="66">
                  <c:v>44136</c:v>
                </c:pt>
                <c:pt idx="67">
                  <c:v>44166</c:v>
                </c:pt>
                <c:pt idx="68">
                  <c:v>44197</c:v>
                </c:pt>
                <c:pt idx="69">
                  <c:v>44228</c:v>
                </c:pt>
                <c:pt idx="70">
                  <c:v>44256</c:v>
                </c:pt>
                <c:pt idx="71">
                  <c:v>44287</c:v>
                </c:pt>
                <c:pt idx="72">
                  <c:v>44317</c:v>
                </c:pt>
                <c:pt idx="73">
                  <c:v>44348</c:v>
                </c:pt>
                <c:pt idx="74">
                  <c:v>44378</c:v>
                </c:pt>
                <c:pt idx="75">
                  <c:v>44409</c:v>
                </c:pt>
                <c:pt idx="76">
                  <c:v>44440</c:v>
                </c:pt>
                <c:pt idx="77">
                  <c:v>44470</c:v>
                </c:pt>
                <c:pt idx="78">
                  <c:v>44501</c:v>
                </c:pt>
                <c:pt idx="79">
                  <c:v>44531</c:v>
                </c:pt>
                <c:pt idx="80">
                  <c:v>44562</c:v>
                </c:pt>
              </c:numCache>
            </c:numRef>
          </c:xVal>
          <c:yVal>
            <c:numRef>
              <c:f>Лист2!$B$2:$B$82</c:f>
              <c:numCache>
                <c:formatCode>General</c:formatCode>
                <c:ptCount val="81"/>
                <c:pt idx="0">
                  <c:v>2560.5617345700002</c:v>
                </c:pt>
                <c:pt idx="1">
                  <c:v>2699.4055300800001</c:v>
                </c:pt>
                <c:pt idx="2">
                  <c:v>2730.2328941199999</c:v>
                </c:pt>
                <c:pt idx="3">
                  <c:v>2721.7751875200001</c:v>
                </c:pt>
                <c:pt idx="4">
                  <c:v>2709.15023526</c:v>
                </c:pt>
                <c:pt idx="5">
                  <c:v>2692.2955794999998</c:v>
                </c:pt>
                <c:pt idx="6">
                  <c:v>2626.8308759699999</c:v>
                </c:pt>
                <c:pt idx="7">
                  <c:v>2617.0608296700002</c:v>
                </c:pt>
                <c:pt idx="8">
                  <c:v>2581.5572984099999</c:v>
                </c:pt>
                <c:pt idx="9">
                  <c:v>2562.46460415</c:v>
                </c:pt>
                <c:pt idx="10">
                  <c:v>2608.6393608199901</c:v>
                </c:pt>
                <c:pt idx="11">
                  <c:v>2594.9891569299898</c:v>
                </c:pt>
                <c:pt idx="12">
                  <c:v>2515.66272424</c:v>
                </c:pt>
                <c:pt idx="13">
                  <c:v>2540.45961317</c:v>
                </c:pt>
                <c:pt idx="14">
                  <c:v>2639.2691148899999</c:v>
                </c:pt>
                <c:pt idx="15">
                  <c:v>2643.1815804600001</c:v>
                </c:pt>
                <c:pt idx="16">
                  <c:v>2621.6251815299902</c:v>
                </c:pt>
                <c:pt idx="17">
                  <c:v>2688.5454598000001</c:v>
                </c:pt>
                <c:pt idx="18">
                  <c:v>2693.9887365099999</c:v>
                </c:pt>
                <c:pt idx="19">
                  <c:v>2740.3016205200001</c:v>
                </c:pt>
                <c:pt idx="20">
                  <c:v>2815.6796520600001</c:v>
                </c:pt>
                <c:pt idx="21">
                  <c:v>2768.3251623900001</c:v>
                </c:pt>
                <c:pt idx="22">
                  <c:v>2784.0319773299998</c:v>
                </c:pt>
                <c:pt idx="23">
                  <c:v>2803.4521053499998</c:v>
                </c:pt>
                <c:pt idx="24">
                  <c:v>2788.6935325499999</c:v>
                </c:pt>
                <c:pt idx="25">
                  <c:v>2826.1839075900002</c:v>
                </c:pt>
                <c:pt idx="26">
                  <c:v>2898.50841007999</c:v>
                </c:pt>
                <c:pt idx="27">
                  <c:v>2832.8219144699901</c:v>
                </c:pt>
                <c:pt idx="28">
                  <c:v>2856.2650194399998</c:v>
                </c:pt>
                <c:pt idx="29">
                  <c:v>2860.9262565700001</c:v>
                </c:pt>
                <c:pt idx="30">
                  <c:v>2869.9134170999901</c:v>
                </c:pt>
                <c:pt idx="31">
                  <c:v>2812.6075117299902</c:v>
                </c:pt>
                <c:pt idx="32">
                  <c:v>2836.39986391</c:v>
                </c:pt>
                <c:pt idx="33">
                  <c:v>2815.3826402700001</c:v>
                </c:pt>
                <c:pt idx="34">
                  <c:v>2751.0532304399999</c:v>
                </c:pt>
                <c:pt idx="35">
                  <c:v>2757.8248773699902</c:v>
                </c:pt>
                <c:pt idx="36">
                  <c:v>2734.1298271700002</c:v>
                </c:pt>
                <c:pt idx="37">
                  <c:v>2770.6803732599901</c:v>
                </c:pt>
                <c:pt idx="38">
                  <c:v>2796.0864838799998</c:v>
                </c:pt>
                <c:pt idx="39">
                  <c:v>2832.4408652400002</c:v>
                </c:pt>
                <c:pt idx="40">
                  <c:v>2849.4202358100001</c:v>
                </c:pt>
                <c:pt idx="41">
                  <c:v>2864.5002144699902</c:v>
                </c:pt>
                <c:pt idx="42">
                  <c:v>2880.7031836299898</c:v>
                </c:pt>
                <c:pt idx="43">
                  <c:v>2857.56797142</c:v>
                </c:pt>
                <c:pt idx="44">
                  <c:v>2870.6819605099899</c:v>
                </c:pt>
                <c:pt idx="45">
                  <c:v>2890.0200255499999</c:v>
                </c:pt>
                <c:pt idx="46">
                  <c:v>2945.9221350600001</c:v>
                </c:pt>
                <c:pt idx="47">
                  <c:v>2937.47675308</c:v>
                </c:pt>
                <c:pt idx="48">
                  <c:v>2936.0862478499898</c:v>
                </c:pt>
                <c:pt idx="49">
                  <c:v>3021.54752968</c:v>
                </c:pt>
                <c:pt idx="50">
                  <c:v>2994.86744843</c:v>
                </c:pt>
                <c:pt idx="51">
                  <c:v>2991.55853355</c:v>
                </c:pt>
                <c:pt idx="52">
                  <c:v>2913.3819291</c:v>
                </c:pt>
                <c:pt idx="53">
                  <c:v>2842.0456189000001</c:v>
                </c:pt>
                <c:pt idx="54">
                  <c:v>2870.7699795600001</c:v>
                </c:pt>
                <c:pt idx="55">
                  <c:v>2922.7520155499901</c:v>
                </c:pt>
                <c:pt idx="56">
                  <c:v>2904.8911301899998</c:v>
                </c:pt>
                <c:pt idx="57">
                  <c:v>2974.1838144600001</c:v>
                </c:pt>
                <c:pt idx="58">
                  <c:v>3093.3024076299998</c:v>
                </c:pt>
                <c:pt idx="59">
                  <c:v>3294.3166127700001</c:v>
                </c:pt>
                <c:pt idx="60">
                  <c:v>3206.9887766899901</c:v>
                </c:pt>
                <c:pt idx="61">
                  <c:v>3066.0857930400002</c:v>
                </c:pt>
                <c:pt idx="62">
                  <c:v>3085.87393084</c:v>
                </c:pt>
                <c:pt idx="63">
                  <c:v>3139.0469706199901</c:v>
                </c:pt>
                <c:pt idx="64">
                  <c:v>3109.1087395</c:v>
                </c:pt>
                <c:pt idx="65">
                  <c:v>3058.1398344199902</c:v>
                </c:pt>
                <c:pt idx="66">
                  <c:v>3073.1778368499999</c:v>
                </c:pt>
                <c:pt idx="67">
                  <c:v>3142.61325549</c:v>
                </c:pt>
                <c:pt idx="68">
                  <c:v>3113.9467510700001</c:v>
                </c:pt>
                <c:pt idx="69">
                  <c:v>3102.9835633299899</c:v>
                </c:pt>
                <c:pt idx="70">
                  <c:v>3237.6555661299899</c:v>
                </c:pt>
                <c:pt idx="71">
                  <c:v>3114.2208538499999</c:v>
                </c:pt>
                <c:pt idx="72">
                  <c:v>3258.0559412100001</c:v>
                </c:pt>
                <c:pt idx="73">
                  <c:v>2972.6577291200001</c:v>
                </c:pt>
                <c:pt idx="74">
                  <c:v>3202.5599820299999</c:v>
                </c:pt>
                <c:pt idx="75">
                  <c:v>3226.7767281799902</c:v>
                </c:pt>
                <c:pt idx="76">
                  <c:v>2701.8895618799902</c:v>
                </c:pt>
                <c:pt idx="77">
                  <c:v>2887.1848793599902</c:v>
                </c:pt>
                <c:pt idx="78">
                  <c:v>3003.1468166300001</c:v>
                </c:pt>
                <c:pt idx="79">
                  <c:v>3168.7515728600001</c:v>
                </c:pt>
                <c:pt idx="80">
                  <c:v>3133.5604757199999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B1-4624-979C-3A4C6EBAB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198239"/>
        <c:axId val="533540255"/>
      </c:scatterChart>
      <c:valAx>
        <c:axId val="311211135"/>
        <c:scaling>
          <c:orientation val="minMax"/>
          <c:max val="44562"/>
          <c:min val="42125"/>
        </c:scaling>
        <c:delete val="0"/>
        <c:axPos val="b"/>
        <c:numFmt formatCode="[$-419]m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7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24031"/>
        <c:crosses val="autoZero"/>
        <c:crossBetween val="midCat"/>
      </c:valAx>
      <c:valAx>
        <c:axId val="311224031"/>
        <c:scaling>
          <c:orientation val="minMax"/>
          <c:max val="16000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</a:t>
                </a:r>
                <a:r>
                  <a:rPr lang="en-US" sz="1400" dirty="0"/>
                  <a:t> </a:t>
                </a:r>
              </a:p>
              <a:p>
                <a:pPr>
                  <a:defRPr sz="1400"/>
                </a:pPr>
                <a:r>
                  <a:rPr lang="ru-RU" sz="1400" dirty="0" err="1"/>
                  <a:t>жидк</a:t>
                </a:r>
                <a:r>
                  <a:rPr lang="ru-RU" sz="1400" dirty="0"/>
                  <a:t>. (И)</a:t>
                </a:r>
              </a:p>
            </c:rich>
          </c:tx>
          <c:layout>
            <c:manualLayout>
              <c:xMode val="edge"/>
              <c:yMode val="edge"/>
              <c:x val="0.15403552355222544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211135"/>
        <c:crosses val="autoZero"/>
        <c:crossBetween val="midCat"/>
      </c:valAx>
      <c:valAx>
        <c:axId val="533540255"/>
        <c:scaling>
          <c:orientation val="minMax"/>
          <c:max val="3700"/>
          <c:min val="2000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+mn-cs"/>
                  </a:defRPr>
                </a:pPr>
                <a:r>
                  <a:rPr lang="ru-RU" sz="1400" dirty="0"/>
                  <a:t>Дебит </a:t>
                </a:r>
                <a:endParaRPr lang="en-US" sz="1400" dirty="0"/>
              </a:p>
              <a:p>
                <a:pPr>
                  <a:defRPr sz="1400"/>
                </a:pPr>
                <a:r>
                  <a:rPr lang="ru-RU" sz="1400" dirty="0"/>
                  <a:t>нефти (И)</a:t>
                </a:r>
              </a:p>
            </c:rich>
          </c:tx>
          <c:layout>
            <c:manualLayout>
              <c:xMode val="edge"/>
              <c:yMode val="edge"/>
              <c:x val="0.75204812540421739"/>
              <c:y val="0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ru-RU"/>
          </a:p>
        </c:txPr>
        <c:crossAx val="311198239"/>
        <c:crosses val="max"/>
        <c:crossBetween val="midCat"/>
      </c:valAx>
      <c:valAx>
        <c:axId val="311198239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335402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054275999160746"/>
          <c:y val="0.74225328194869278"/>
          <c:w val="0.4603807377253073"/>
          <c:h val="0.144230554004459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Light" panose="02000000000000000000" pitchFamily="2" charset="0"/>
          <a:ea typeface="Roboto Light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89477634873376"/>
          <c:y val="1.9985724482512492E-2"/>
          <c:w val="0.8288185953723155"/>
          <c:h val="0.9023604062340173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Для реализации:ALM:Массовый дебит нефти. т/су/год</c:v>
                </c:pt>
              </c:strCache>
            </c:strRef>
          </c:tx>
          <c:spPr>
            <a:ln w="444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Лист1!$B$2:$B$24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809745.93750089395</c:v>
                </c:pt>
                <c:pt idx="6">
                  <c:v>877064.38818889798</c:v>
                </c:pt>
                <c:pt idx="7">
                  <c:v>982772.85884431005</c:v>
                </c:pt>
                <c:pt idx="8">
                  <c:v>1015371.9049086201</c:v>
                </c:pt>
                <c:pt idx="9">
                  <c:v>962427.96720910002</c:v>
                </c:pt>
                <c:pt idx="10">
                  <c:v>882610.43769191206</c:v>
                </c:pt>
                <c:pt idx="11">
                  <c:v>811235.99012458301</c:v>
                </c:pt>
                <c:pt idx="12">
                  <c:v>753117.22120886995</c:v>
                </c:pt>
                <c:pt idx="13">
                  <c:v>702551.00755263795</c:v>
                </c:pt>
                <c:pt idx="14">
                  <c:v>660412.69118733704</c:v>
                </c:pt>
                <c:pt idx="15">
                  <c:v>618736.11899106205</c:v>
                </c:pt>
                <c:pt idx="16">
                  <c:v>583908.66088043095</c:v>
                </c:pt>
                <c:pt idx="17">
                  <c:v>553180.13359324599</c:v>
                </c:pt>
                <c:pt idx="18">
                  <c:v>527300.55198925699</c:v>
                </c:pt>
                <c:pt idx="19">
                  <c:v>500792.88754394598</c:v>
                </c:pt>
                <c:pt idx="20">
                  <c:v>477935.88165670598</c:v>
                </c:pt>
                <c:pt idx="21">
                  <c:v>456932.00654125202</c:v>
                </c:pt>
                <c:pt idx="22">
                  <c:v>439186.880808666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093-4829-84EB-A9D9E7D128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Базовый:ALM:Массовый дебит нефти. т/су/год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Лист1!$C$2:$C$24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809605.05034884799</c:v>
                </c:pt>
                <c:pt idx="6">
                  <c:v>818768.90908192098</c:v>
                </c:pt>
                <c:pt idx="7">
                  <c:v>752261.32820512296</c:v>
                </c:pt>
                <c:pt idx="8">
                  <c:v>703879.29415811598</c:v>
                </c:pt>
                <c:pt idx="9">
                  <c:v>662389.06819875503</c:v>
                </c:pt>
                <c:pt idx="10">
                  <c:v>627727.91448959697</c:v>
                </c:pt>
                <c:pt idx="11">
                  <c:v>594131.15040619601</c:v>
                </c:pt>
                <c:pt idx="12">
                  <c:v>565132.72513043799</c:v>
                </c:pt>
                <c:pt idx="13">
                  <c:v>538797.53690493095</c:v>
                </c:pt>
                <c:pt idx="14">
                  <c:v>516256.87185521401</c:v>
                </c:pt>
                <c:pt idx="15">
                  <c:v>493586.58932869101</c:v>
                </c:pt>
                <c:pt idx="16">
                  <c:v>473659.470445543</c:v>
                </c:pt>
                <c:pt idx="17">
                  <c:v>455625.57463790401</c:v>
                </c:pt>
                <c:pt idx="18">
                  <c:v>440302.78280235798</c:v>
                </c:pt>
                <c:pt idx="19">
                  <c:v>423831.32384724898</c:v>
                </c:pt>
                <c:pt idx="20">
                  <c:v>409758.38255831599</c:v>
                </c:pt>
                <c:pt idx="21">
                  <c:v>397361.013484194</c:v>
                </c:pt>
                <c:pt idx="22">
                  <c:v>386588.70278341998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093-4829-84EB-A9D9E7D128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Нулевой:ALM:Массовый дебит нефти. т/су/год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Лист1!$D$2:$D$24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809770.01738363504</c:v>
                </c:pt>
                <c:pt idx="6">
                  <c:v>846595.91901813401</c:v>
                </c:pt>
                <c:pt idx="7">
                  <c:v>822782.07198297896</c:v>
                </c:pt>
                <c:pt idx="8">
                  <c:v>777899.14691993501</c:v>
                </c:pt>
                <c:pt idx="9">
                  <c:v>733703.97582367004</c:v>
                </c:pt>
                <c:pt idx="10">
                  <c:v>694744.67216607905</c:v>
                </c:pt>
                <c:pt idx="11">
                  <c:v>656300.61178025603</c:v>
                </c:pt>
                <c:pt idx="12">
                  <c:v>622913.62797464395</c:v>
                </c:pt>
                <c:pt idx="13">
                  <c:v>591932.41288041999</c:v>
                </c:pt>
                <c:pt idx="14">
                  <c:v>564933.26712453295</c:v>
                </c:pt>
                <c:pt idx="15">
                  <c:v>536989.36476865399</c:v>
                </c:pt>
                <c:pt idx="16">
                  <c:v>513084.13689048501</c:v>
                </c:pt>
                <c:pt idx="17">
                  <c:v>491458.32454365399</c:v>
                </c:pt>
                <c:pt idx="18">
                  <c:v>473113.95029136498</c:v>
                </c:pt>
                <c:pt idx="19">
                  <c:v>454233.431489259</c:v>
                </c:pt>
                <c:pt idx="20">
                  <c:v>438278.37145906599</c:v>
                </c:pt>
                <c:pt idx="21">
                  <c:v>423453.85006722802</c:v>
                </c:pt>
                <c:pt idx="22">
                  <c:v>411256.40456727101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093-4829-84EB-A9D9E7D128F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ГТМ на СФ:ALM:Массовый дебит нефти. т/су/год</c:v>
                </c:pt>
              </c:strCache>
            </c:strRef>
          </c:tx>
          <c:spPr>
            <a:ln w="41275" cap="rnd">
              <a:solidFill>
                <a:srgbClr val="F68C68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Лист1!$E$2:$E$24</c:f>
              <c:numCache>
                <c:formatCode>General</c:formatCode>
                <c:ptCount val="23"/>
                <c:pt idx="0">
                  <c:v>79288.638938531207</c:v>
                </c:pt>
                <c:pt idx="1">
                  <c:v>883655.66387730802</c:v>
                </c:pt>
                <c:pt idx="2">
                  <c:v>856289.39695845498</c:v>
                </c:pt>
                <c:pt idx="3">
                  <c:v>859765.554261729</c:v>
                </c:pt>
                <c:pt idx="4">
                  <c:v>877694.53220632602</c:v>
                </c:pt>
                <c:pt idx="5">
                  <c:v>809697.52558648505</c:v>
                </c:pt>
                <c:pt idx="6">
                  <c:v>886063.48126417398</c:v>
                </c:pt>
                <c:pt idx="7">
                  <c:v>891573.18941047695</c:v>
                </c:pt>
                <c:pt idx="8">
                  <c:v>836165.73225721705</c:v>
                </c:pt>
                <c:pt idx="9">
                  <c:v>780869.16251394094</c:v>
                </c:pt>
                <c:pt idx="10">
                  <c:v>735097.58180721104</c:v>
                </c:pt>
                <c:pt idx="11">
                  <c:v>691966.85190695501</c:v>
                </c:pt>
                <c:pt idx="12">
                  <c:v>655152.70841826499</c:v>
                </c:pt>
                <c:pt idx="13">
                  <c:v>620852.06131295802</c:v>
                </c:pt>
                <c:pt idx="14">
                  <c:v>590958.44104446401</c:v>
                </c:pt>
                <c:pt idx="15">
                  <c:v>560096.51892085304</c:v>
                </c:pt>
                <c:pt idx="16">
                  <c:v>534363.35033053102</c:v>
                </c:pt>
                <c:pt idx="17">
                  <c:v>510818.77780026197</c:v>
                </c:pt>
                <c:pt idx="18">
                  <c:v>490335.59057219297</c:v>
                </c:pt>
                <c:pt idx="19">
                  <c:v>470656.82177588303</c:v>
                </c:pt>
                <c:pt idx="20">
                  <c:v>453677.04307073302</c:v>
                </c:pt>
                <c:pt idx="21">
                  <c:v>437372.63290967001</c:v>
                </c:pt>
                <c:pt idx="22">
                  <c:v>423675.97284375102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093-4829-84EB-A9D9E7D128F3}"/>
            </c:ext>
          </c:extLst>
        </c:ser>
        <c:ser>
          <c:idx val="4"/>
          <c:order val="4"/>
          <c:tx>
            <c:strRef>
              <c:f>Лист1!#REF!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Лист1!$A$2:$A$24</c:f>
              <c:numCache>
                <c:formatCode>m/d/yyyy</c:formatCode>
                <c:ptCount val="23"/>
                <c:pt idx="0">
                  <c:v>43525</c:v>
                </c:pt>
                <c:pt idx="1">
                  <c:v>43831</c:v>
                </c:pt>
                <c:pt idx="2">
                  <c:v>44197</c:v>
                </c:pt>
                <c:pt idx="3">
                  <c:v>44562</c:v>
                </c:pt>
                <c:pt idx="4">
                  <c:v>44927</c:v>
                </c:pt>
                <c:pt idx="5">
                  <c:v>45292</c:v>
                </c:pt>
                <c:pt idx="6">
                  <c:v>45658</c:v>
                </c:pt>
                <c:pt idx="7">
                  <c:v>46023</c:v>
                </c:pt>
                <c:pt idx="8">
                  <c:v>46388</c:v>
                </c:pt>
                <c:pt idx="9">
                  <c:v>46753</c:v>
                </c:pt>
                <c:pt idx="10">
                  <c:v>47119</c:v>
                </c:pt>
                <c:pt idx="11">
                  <c:v>47484</c:v>
                </c:pt>
                <c:pt idx="12">
                  <c:v>47849</c:v>
                </c:pt>
                <c:pt idx="13">
                  <c:v>48214</c:v>
                </c:pt>
                <c:pt idx="14">
                  <c:v>48580</c:v>
                </c:pt>
                <c:pt idx="15">
                  <c:v>48945</c:v>
                </c:pt>
                <c:pt idx="16">
                  <c:v>49310</c:v>
                </c:pt>
                <c:pt idx="17">
                  <c:v>49675</c:v>
                </c:pt>
                <c:pt idx="18">
                  <c:v>50041</c:v>
                </c:pt>
                <c:pt idx="19">
                  <c:v>50406</c:v>
                </c:pt>
                <c:pt idx="20">
                  <c:v>50771</c:v>
                </c:pt>
                <c:pt idx="21">
                  <c:v>51136</c:v>
                </c:pt>
                <c:pt idx="22">
                  <c:v>51502</c:v>
                </c:pt>
              </c:numCache>
            </c:numRef>
          </c:xVal>
          <c:yVal>
            <c:numRef>
              <c:f>Лист1!#REF!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093-4829-84EB-A9D9E7D12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537215"/>
        <c:axId val="601537631"/>
      </c:scatterChart>
      <c:valAx>
        <c:axId val="601537215"/>
        <c:scaling>
          <c:orientation val="minMax"/>
          <c:max val="51136"/>
          <c:min val="43831"/>
        </c:scaling>
        <c:delete val="0"/>
        <c:axPos val="b"/>
        <c:numFmt formatCode="[$-FC19]yy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631"/>
        <c:crosses val="autoZero"/>
        <c:crossBetween val="midCat"/>
        <c:majorUnit val="1500"/>
        <c:minorUnit val="1500"/>
      </c:valAx>
      <c:valAx>
        <c:axId val="601537631"/>
        <c:scaling>
          <c:orientation val="minMax"/>
          <c:min val="3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537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Лист3!$B$2:$B$48</cx:f>
        <cx:lvl ptCount="47" formatCode="Основной">
          <cx:pt idx="0">2.07979576265042</cx:pt>
          <cx:pt idx="1">2.25747333444244</cx:pt>
          <cx:pt idx="2">2.1694313507587202</cx:pt>
          <cx:pt idx="3">1.8661389623217299</cx:pt>
          <cx:pt idx="4">1.6736991191619901</cx:pt>
          <cx:pt idx="5">1.5135773294341599</cx:pt>
          <cx:pt idx="6">1.3323255028823699</cx:pt>
          <cx:pt idx="7">1.58470137709971</cx:pt>
          <cx:pt idx="8">1.56456794778902</cx:pt>
          <cx:pt idx="9">1.3240595121552701</cx:pt>
          <cx:pt idx="10">1.9799117987075301</cx:pt>
          <cx:pt idx="11">1.72384837446632</cx:pt>
          <cx:pt idx="12">1.8937604465537601</cx:pt>
          <cx:pt idx="13">2.0635817216150398</cx:pt>
          <cx:pt idx="14">1.82987240942704</cx:pt>
          <cx:pt idx="15">1.7130512861554501</cx:pt>
          <cx:pt idx="16">1.62416533412436</cx:pt>
          <cx:pt idx="17">1.4737222348313599</cx:pt>
          <cx:pt idx="18">1.5985778889283799</cx:pt>
          <cx:pt idx="19">1.4217202546964001</cx:pt>
          <cx:pt idx="20">1.70953068287907</cx:pt>
          <cx:pt idx="21">2.7250512703318401</cx:pt>
          <cx:pt idx="22">2.9413741580653898</cx:pt>
          <cx:pt idx="23">2.3633661655799498</cx:pt>
          <cx:pt idx="24">0.56298806457682005</cx:pt>
          <cx:pt idx="25">0.54259146631810695</cx:pt>
          <cx:pt idx="26">0.39966538142334201</cx:pt>
          <cx:pt idx="27">0.51659484797231303</cx:pt>
          <cx:pt idx="28">0.19847878926281801</cx:pt>
          <cx:pt idx="29">2.3249733375835802</cx:pt>
          <cx:pt idx="30">0.242541565857291</cx:pt>
          <cx:pt idx="31">0.40248018923068402</cx:pt>
          <cx:pt idx="32">0.26335210205110199</cx:pt>
          <cx:pt idx="33">1.98605450994023</cx:pt>
          <cx:pt idx="34">2.2121148237072901</cx:pt>
          <cx:pt idx="35">0.58345411254371704</cx:pt>
          <cx:pt idx="36">2.6093639714499401</cx:pt>
          <cx:pt idx="37">2.1150671221760202</cx:pt>
          <cx:pt idx="38">1.71892448256069</cx:pt>
          <cx:pt idx="39">2.0779700657627198</cx:pt>
          <cx:pt idx="40">1.9412310624384299</cx:pt>
          <cx:pt idx="41">1.46855518472449</cx:pt>
          <cx:pt idx="42">1.4632245350608999</cx:pt>
          <cx:pt idx="43">1.26837791658388</cx:pt>
          <cx:pt idx="44">1.3209475242389399</cx:pt>
          <cx:pt idx="45">1.59987245116054</cx:pt>
          <cx:pt idx="46">2.06745271720902</cx:pt>
        </cx:lvl>
      </cx:numDim>
    </cx:data>
  </cx:chartData>
  <cx:chart>
    <cx:plotArea>
      <cx:plotAreaRegion>
        <cx:series layoutId="boxWhisker" uniqueId="{E4EE6E11-6A80-4C4B-8DB8-D8D98FB82B1F}"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 sz="100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defRPr>
                </a:pPr>
                <a:r>
                  <a:rPr lang="ru-RU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Коэффициент продуктивности</a:t>
                </a:r>
                <a:endParaRPr lang="ru-RU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pPr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cx:txPr>
      </cx:axis>
    </cx:plotArea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D70365BD-1947-453F-B852-A93111E445D0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334" tIns="56167" rIns="112334" bIns="56167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CADE5F93-6580-4194-9929-5F8807604E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Автоматизация это неотъемлемая часть современного мира, без автоматизации нельзя переходить и говорить о таких вещах</a:t>
            </a:r>
            <a:r>
              <a:rPr lang="ru-RU" baseline="0" dirty="0"/>
              <a:t> как ИИ и МО. Каждый инженер хотя бы в глубине души должен думать о том как </a:t>
            </a:r>
            <a:r>
              <a:rPr lang="ru-RU" baseline="0" dirty="0" err="1"/>
              <a:t>соптимизировать</a:t>
            </a:r>
            <a:r>
              <a:rPr lang="ru-RU" baseline="0" dirty="0"/>
              <a:t> свои процессы и освободить время на более глубокую </a:t>
            </a:r>
            <a:r>
              <a:rPr lang="ru-RU" baseline="0" dirty="0" err="1"/>
              <a:t>проработу</a:t>
            </a:r>
            <a:r>
              <a:rPr lang="ru-RU" baseline="0" dirty="0"/>
              <a:t> вопроса и не заниматься повторяющимися процессами. Все что требует многократного повторения, единообразного подхода, оптимизации ресурсов должно рассматриваться к автоматизации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Т.к. мы продолжаем работать в дизайнере моделей – нам доступны модули </a:t>
            </a:r>
            <a:r>
              <a:rPr lang="ru-RU" sz="1500" dirty="0" err="1"/>
              <a:t>картопостроения</a:t>
            </a:r>
            <a:r>
              <a:rPr lang="ru-RU" sz="1500" dirty="0"/>
              <a:t>. Написать простой </a:t>
            </a:r>
            <a:r>
              <a:rPr lang="ru-RU" sz="1500" dirty="0" err="1"/>
              <a:t>воркфлоу</a:t>
            </a:r>
            <a:r>
              <a:rPr lang="ru-RU" sz="1500" dirty="0"/>
              <a:t> из 4 действий, мы можем записать </a:t>
            </a:r>
            <a:r>
              <a:rPr lang="ru-RU" sz="1500" dirty="0" err="1"/>
              <a:t>ватрибуты</a:t>
            </a:r>
            <a:r>
              <a:rPr lang="ru-RU" sz="1500" dirty="0"/>
              <a:t> скважины любую числовую информацию и построить по ней 2д карту. Например на слайде представлена карта построенная по датам бурения скважин и на ней выделена область с бурением скважин в 2023 году. Что нам это дает? Визуально более удобный анализ данных и сопоставление.</a:t>
            </a:r>
          </a:p>
          <a:p>
            <a:pPr defTabSz="1160410"/>
            <a:r>
              <a:rPr lang="ru-RU" sz="1500" dirty="0"/>
              <a:t>В карту можно занести практически любую числовую информацию и выбрать подходящий способ интерполяции для этого. Из карт, построенных по атрибутам, которые чаще всего </a:t>
            </a:r>
            <a:r>
              <a:rPr lang="ru-RU" sz="1500" dirty="0" err="1"/>
              <a:t>используюся</a:t>
            </a:r>
            <a:r>
              <a:rPr lang="ru-RU" sz="1500" dirty="0"/>
              <a:t> это минерализация воды, </a:t>
            </a:r>
            <a:r>
              <a:rPr lang="ru-RU" sz="1500" dirty="0" err="1"/>
              <a:t>кпродуктивностей</a:t>
            </a:r>
            <a:r>
              <a:rPr lang="ru-RU" sz="1500" dirty="0"/>
              <a:t> по КВД и КВУ, карта невязок по показателям добычи и закачки и </a:t>
            </a:r>
            <a:r>
              <a:rPr lang="ru-RU" sz="1500" dirty="0" err="1"/>
              <a:t>тд</a:t>
            </a:r>
            <a:r>
              <a:rPr lang="ru-RU" sz="1500" dirty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Формат работы с дизайнером моделей позволяет также эффективно работать с данным ПГИ, которые можно показать на карте в виде круговых диаграмм, на профиле скважины для сравнения </a:t>
            </a:r>
            <a:r>
              <a:rPr lang="ru-RU" sz="1500" dirty="0" err="1"/>
              <a:t>исторчиеских</a:t>
            </a:r>
            <a:r>
              <a:rPr lang="ru-RU" sz="1500" dirty="0"/>
              <a:t> и модельных данных и проанализировать распределение дебитов по пластам. </a:t>
            </a:r>
          </a:p>
          <a:p>
            <a:pPr defTabSz="1160410"/>
            <a:r>
              <a:rPr lang="ru-RU" sz="1500" dirty="0" err="1"/>
              <a:t>Воркфлоу</a:t>
            </a:r>
            <a:r>
              <a:rPr lang="ru-RU" sz="1500" dirty="0"/>
              <a:t> для анализа ПГИ состоит из 4 блоков – расчет ГИС профиля притока в модели в относительном и абсолютном выражениях, </a:t>
            </a:r>
            <a:r>
              <a:rPr lang="ru-RU" sz="1500" dirty="0" err="1"/>
              <a:t>ипорта</a:t>
            </a:r>
            <a:r>
              <a:rPr lang="ru-RU" sz="1500" dirty="0"/>
              <a:t> исторических данных, расчет </a:t>
            </a:r>
            <a:r>
              <a:rPr lang="ru-RU" sz="1500" dirty="0" err="1"/>
              <a:t>рахождений</a:t>
            </a:r>
            <a:r>
              <a:rPr lang="ru-RU" sz="1500" dirty="0"/>
              <a:t> и нанесение всех данных в удобном для нас виде на профиль </a:t>
            </a:r>
            <a:r>
              <a:rPr lang="ru-RU" sz="1500" dirty="0" err="1"/>
              <a:t>сквжаины</a:t>
            </a:r>
            <a:r>
              <a:rPr lang="ru-RU" sz="1500" dirty="0"/>
              <a:t>, карту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92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500" i="1" dirty="0"/>
              <a:t>скрипт </a:t>
            </a:r>
            <a:r>
              <a:rPr lang="ru-RU" sz="1500" i="1" dirty="0" err="1"/>
              <a:t>import_csv_into_tnav_table</a:t>
            </a:r>
            <a:endParaRPr lang="ru-RU" sz="1500" i="1" dirty="0"/>
          </a:p>
          <a:p>
            <a:r>
              <a:rPr lang="ru-RU" sz="1500" b="1" dirty="0"/>
              <a:t>перекидка данных между таблицами</a:t>
            </a:r>
          </a:p>
          <a:p>
            <a:r>
              <a:rPr lang="ru-RU" sz="1500" dirty="0"/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500" dirty="0" err="1"/>
              <a:t>атрибуты|скрипт</a:t>
            </a:r>
            <a:r>
              <a:rPr lang="ru-RU" sz="1500" dirty="0"/>
              <a:t>]]</a:t>
            </a:r>
          </a:p>
          <a:p>
            <a:r>
              <a:rPr lang="ru-RU" sz="1500" dirty="0"/>
              <a:t>второй скрипт нужно допилить</a:t>
            </a:r>
          </a:p>
          <a:p>
            <a:pPr defTabSz="1160410"/>
            <a:endParaRPr lang="ru-RU" dirty="0"/>
          </a:p>
          <a:p>
            <a:pPr defTabSz="1160410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0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500" i="1" dirty="0"/>
              <a:t>скрипт </a:t>
            </a:r>
            <a:r>
              <a:rPr lang="ru-RU" sz="1500" i="1" dirty="0" err="1"/>
              <a:t>import_csv_into_tnav_table</a:t>
            </a:r>
            <a:endParaRPr lang="ru-RU" sz="1500" i="1" dirty="0"/>
          </a:p>
          <a:p>
            <a:r>
              <a:rPr lang="ru-RU" sz="1500" b="1" dirty="0"/>
              <a:t>перекидка данных между таблицами</a:t>
            </a:r>
          </a:p>
          <a:p>
            <a:r>
              <a:rPr lang="ru-RU" sz="1500" dirty="0"/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500" dirty="0" err="1"/>
              <a:t>атрибуты|скрипт</a:t>
            </a:r>
            <a:r>
              <a:rPr lang="ru-RU" sz="1500" dirty="0"/>
              <a:t>]]</a:t>
            </a:r>
          </a:p>
          <a:p>
            <a:r>
              <a:rPr lang="ru-RU" sz="1500" dirty="0"/>
              <a:t>второй скрипт нужно допилить</a:t>
            </a:r>
          </a:p>
          <a:p>
            <a:pPr defTabSz="1160410"/>
            <a:endParaRPr lang="ru-RU" dirty="0"/>
          </a:p>
          <a:p>
            <a:pPr defTabSz="1160410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1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В #навигатор есть таблицы данных, которые могут хранить все что угодно. В целом можно использовать как небольшую базу проекта. </a:t>
            </a:r>
            <a:r>
              <a:rPr lang="ru-RU" sz="1500" i="1" dirty="0"/>
              <a:t>скрипт </a:t>
            </a:r>
            <a:r>
              <a:rPr lang="ru-RU" sz="1500" i="1" dirty="0" err="1"/>
              <a:t>import_csv_into_tnav_table</a:t>
            </a:r>
            <a:endParaRPr lang="ru-RU" sz="1500" i="1" dirty="0"/>
          </a:p>
          <a:p>
            <a:r>
              <a:rPr lang="ru-RU" sz="1500" b="1" dirty="0"/>
              <a:t>перекидка данных между таблицами</a:t>
            </a:r>
          </a:p>
          <a:p>
            <a:r>
              <a:rPr lang="ru-RU" sz="1500" dirty="0"/>
              <a:t>Загруженные материалы можно легко перетаскивать в различные контейнеры данных для анализа. Временные ряды уходят в таблицы добычи, другие данные можно закинуть в атрибуты скважин и посмотреть статистики и зависимости. ![[Скрипт по импорту данных в </a:t>
            </a:r>
            <a:r>
              <a:rPr lang="ru-RU" sz="1500" dirty="0" err="1"/>
              <a:t>атрибуты|скрипт</a:t>
            </a:r>
            <a:r>
              <a:rPr lang="ru-RU" sz="1500" dirty="0"/>
              <a:t>]]</a:t>
            </a:r>
          </a:p>
          <a:p>
            <a:r>
              <a:rPr lang="ru-RU" sz="1500" dirty="0"/>
              <a:t>второй скрипт нужно допилить</a:t>
            </a:r>
          </a:p>
          <a:p>
            <a:pPr defTabSz="1160410"/>
            <a:endParaRPr lang="ru-RU" dirty="0"/>
          </a:p>
          <a:p>
            <a:pPr defTabSz="1160410"/>
            <a:r>
              <a:rPr lang="ru-RU" dirty="0"/>
              <a:t>! Тут сборка</a:t>
            </a:r>
            <a:r>
              <a:rPr lang="ru-RU" baseline="0" dirty="0"/>
              <a:t> данных по скважинам по таблицам добычи, закачки и ГДИ</a:t>
            </a:r>
          </a:p>
          <a:p>
            <a:pPr defTabSz="1160410"/>
            <a:endParaRPr lang="ru-RU" baseline="0" dirty="0"/>
          </a:p>
          <a:p>
            <a:pPr defTabSz="1160410">
              <a:defRPr/>
            </a:pPr>
            <a:r>
              <a:rPr lang="ru-RU" sz="1500" dirty="0">
                <a:latin typeface="Montserrat" pitchFamily="2" charset="-52"/>
              </a:rPr>
              <a:t>Экспорт карт в пользовательскую папку</a:t>
            </a:r>
          </a:p>
          <a:p>
            <a:pPr defTabSz="116041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02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Разделить</a:t>
            </a:r>
            <a:r>
              <a:rPr lang="ru-RU" baseline="0" dirty="0"/>
              <a:t> на 2 слайда</a:t>
            </a:r>
          </a:p>
          <a:p>
            <a:pPr defTabSz="1160410"/>
            <a:r>
              <a:rPr lang="ru-RU" baseline="0" dirty="0"/>
              <a:t>1 концепция сценария, чем он полезен и где он нужен</a:t>
            </a:r>
          </a:p>
          <a:p>
            <a:pPr defTabSz="1160410"/>
            <a:r>
              <a:rPr lang="ru-RU" baseline="0" dirty="0"/>
              <a:t>2 Примеры </a:t>
            </a:r>
            <a:r>
              <a:rPr lang="ru-RU" baseline="0" dirty="0" err="1"/>
              <a:t>испльзования</a:t>
            </a:r>
            <a:r>
              <a:rPr lang="ru-RU" baseline="0" dirty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1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Разделить</a:t>
            </a:r>
            <a:r>
              <a:rPr lang="ru-RU" baseline="0" dirty="0"/>
              <a:t> на 2 слайда</a:t>
            </a:r>
          </a:p>
          <a:p>
            <a:pPr defTabSz="1160410"/>
            <a:r>
              <a:rPr lang="ru-RU" baseline="0" dirty="0"/>
              <a:t>1 концепция сценария, чем он полезен и где он нужен</a:t>
            </a:r>
          </a:p>
          <a:p>
            <a:pPr defTabSz="1160410"/>
            <a:r>
              <a:rPr lang="ru-RU" baseline="0" dirty="0"/>
              <a:t>2 Примеры </a:t>
            </a:r>
            <a:r>
              <a:rPr lang="ru-RU" baseline="0" dirty="0" err="1"/>
              <a:t>испльзования</a:t>
            </a:r>
            <a:r>
              <a:rPr lang="ru-RU" baseline="0" dirty="0"/>
              <a:t> сценариев при формировании прогнозов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7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В своей работе</a:t>
            </a:r>
            <a:r>
              <a:rPr lang="ru-RU" baseline="0" dirty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1160410"/>
            <a:r>
              <a:rPr lang="ru-RU" baseline="0" dirty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/>
              <a:t>эксель</a:t>
            </a:r>
            <a:r>
              <a:rPr lang="ru-RU" baseline="0" dirty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/>
              <a:t>обрабаытвать</a:t>
            </a:r>
            <a:r>
              <a:rPr lang="ru-RU" baseline="0" dirty="0"/>
              <a:t> это постоянно в голове невозможно</a:t>
            </a:r>
          </a:p>
          <a:p>
            <a:pPr defTabSz="1160410"/>
            <a:endParaRPr lang="ru-RU" baseline="0" dirty="0"/>
          </a:p>
          <a:p>
            <a:endParaRPr lang="ru-RU" dirty="0"/>
          </a:p>
          <a:p>
            <a:pPr defTabSz="116041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9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3340">
              <a:defRPr/>
            </a:pPr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4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3340">
              <a:defRPr/>
            </a:pPr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В своей работе</a:t>
            </a:r>
            <a:r>
              <a:rPr lang="ru-RU" baseline="0" dirty="0"/>
              <a:t> инженер разработчик проходит несколько этапов работы с данными, это сбор, верификация, анализ данных и работа с другими областями помимо расчета ГГДМ</a:t>
            </a:r>
          </a:p>
          <a:p>
            <a:pPr defTabSz="1160410"/>
            <a:r>
              <a:rPr lang="ru-RU" baseline="0" dirty="0"/>
              <a:t>При этом приходится работать с разными форматами и объемами данных, не все из них можно даже открыть в </a:t>
            </a:r>
            <a:r>
              <a:rPr lang="ru-RU" baseline="0" dirty="0" err="1"/>
              <a:t>эксель</a:t>
            </a:r>
            <a:r>
              <a:rPr lang="ru-RU" baseline="0" dirty="0"/>
              <a:t>. Это и табличные данные и графики, и 3Д кубы и огромное количество карт. Держать и </a:t>
            </a:r>
            <a:r>
              <a:rPr lang="ru-RU" baseline="0" dirty="0" err="1"/>
              <a:t>обрабаытвать</a:t>
            </a:r>
            <a:r>
              <a:rPr lang="ru-RU" baseline="0" dirty="0"/>
              <a:t> это постоянно в голове невозможно</a:t>
            </a:r>
          </a:p>
          <a:p>
            <a:pPr defTabSz="1160410"/>
            <a:endParaRPr lang="ru-RU" baseline="0" dirty="0"/>
          </a:p>
          <a:p>
            <a:endParaRPr lang="ru-RU" dirty="0"/>
          </a:p>
          <a:p>
            <a:pPr defTabSz="116041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81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Начало слайда это завершение предыдущего слайда.</a:t>
            </a:r>
          </a:p>
          <a:p>
            <a:pPr defTabSz="1160410"/>
            <a:r>
              <a:rPr lang="ru-RU" sz="1500" dirty="0" err="1"/>
              <a:t>Ворфлоу</a:t>
            </a:r>
            <a:r>
              <a:rPr lang="ru-RU" sz="1500" dirty="0"/>
              <a:t> расписываем в 3 пункта. Визуализация атрибутов, карты и многоугольников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6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85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ПОРАБОТАТЬ НАД СЛАЙДОМ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36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Поэтому</a:t>
            </a:r>
            <a:r>
              <a:rPr lang="ru-RU" baseline="0" dirty="0"/>
              <a:t> для задачи автоматизации был придуман инструмент – </a:t>
            </a:r>
            <a:r>
              <a:rPr lang="ru-RU" baseline="0" dirty="0" err="1"/>
              <a:t>воркфлоу</a:t>
            </a:r>
            <a:r>
              <a:rPr lang="ru-RU" baseline="0" dirty="0"/>
              <a:t>, который позволяет наглядно, и даже без знания питона достаточно просто автоматизировать рутинные процессы, все как задумывалось в концепции </a:t>
            </a:r>
            <a:r>
              <a:rPr lang="ru-RU" baseline="0" dirty="0" err="1"/>
              <a:t>лоу</a:t>
            </a:r>
            <a:r>
              <a:rPr lang="ru-RU" baseline="0" dirty="0"/>
              <a:t> </a:t>
            </a:r>
            <a:r>
              <a:rPr lang="ru-RU" baseline="0" dirty="0" err="1"/>
              <a:t>кодинг</a:t>
            </a:r>
            <a:r>
              <a:rPr lang="ru-RU" baseline="0" dirty="0"/>
              <a:t> </a:t>
            </a:r>
          </a:p>
          <a:p>
            <a:pPr defTabSz="1160410"/>
            <a:r>
              <a:rPr lang="ru-RU" baseline="0" dirty="0"/>
              <a:t>По своей сути </a:t>
            </a:r>
            <a:r>
              <a:rPr lang="ru-RU" baseline="0" dirty="0" err="1"/>
              <a:t>воркфлоу</a:t>
            </a:r>
            <a:r>
              <a:rPr lang="ru-RU" baseline="0" dirty="0"/>
              <a:t> это последовательность действий, записанная в виде блоков. </a:t>
            </a:r>
          </a:p>
          <a:p>
            <a:pPr defTabSz="1160410"/>
            <a:r>
              <a:rPr lang="ru-RU" baseline="0" dirty="0"/>
              <a:t>При этом используя этот </a:t>
            </a:r>
            <a:r>
              <a:rPr lang="ru-RU" baseline="0" dirty="0" err="1"/>
              <a:t>контруктор</a:t>
            </a:r>
            <a:r>
              <a:rPr lang="ru-RU" baseline="0" dirty="0"/>
              <a:t> процессов мы соблюдаем универсальность процессов, оптимизируем свое время, повышаем эффективность и качество прорабатываемых процессов</a:t>
            </a:r>
          </a:p>
          <a:p>
            <a:pPr defTabSz="1160410"/>
            <a:r>
              <a:rPr lang="ru-RU" baseline="0" dirty="0"/>
              <a:t>Подробно инструкцию к применению вы можете найти на </a:t>
            </a:r>
            <a:r>
              <a:rPr lang="ru-RU" baseline="0" dirty="0" err="1"/>
              <a:t>ютуб</a:t>
            </a:r>
            <a:r>
              <a:rPr lang="ru-RU" baseline="0" dirty="0"/>
              <a:t> канале РФД, мы же со своей стороны хотели бы показать примеры ярких и возможно даже банальных задач которые можно решить с помощью этого </a:t>
            </a:r>
            <a:r>
              <a:rPr lang="ru-RU" baseline="0" dirty="0" err="1"/>
              <a:t>инстурмента</a:t>
            </a:r>
            <a:r>
              <a:rPr lang="ru-RU" baseline="0" dirty="0"/>
              <a:t> </a:t>
            </a:r>
          </a:p>
          <a:p>
            <a:pPr defTabSz="116041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1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Начнем с самого простого,</a:t>
            </a:r>
            <a:r>
              <a:rPr lang="ru-RU" baseline="0" dirty="0"/>
              <a:t> арифметика свойств и задание сетки</a:t>
            </a:r>
          </a:p>
          <a:p>
            <a:pPr defTabSz="1160410"/>
            <a:r>
              <a:rPr lang="ru-RU" dirty="0"/>
              <a:t>При</a:t>
            </a:r>
            <a:r>
              <a:rPr lang="ru-RU" baseline="0" dirty="0"/>
              <a:t> работе с дата файлом нам нужно задать переменные к модели, которые могут находить в разных секциях дата файла</a:t>
            </a:r>
          </a:p>
          <a:p>
            <a:pPr defTabSz="1160410"/>
            <a:r>
              <a:rPr lang="ru-RU" dirty="0"/>
              <a:t>Далее</a:t>
            </a:r>
            <a:r>
              <a:rPr lang="ru-RU" baseline="0" dirty="0"/>
              <a:t> импортирование кубов, которое также может быть разрозненно раскидано по дата файлу</a:t>
            </a:r>
          </a:p>
          <a:p>
            <a:pPr defTabSz="1160410"/>
            <a:r>
              <a:rPr lang="ru-RU" baseline="0" dirty="0"/>
              <a:t>Арифметика кубов в 2 секциях</a:t>
            </a:r>
          </a:p>
          <a:p>
            <a:pPr defTabSz="1160410"/>
            <a:r>
              <a:rPr lang="ru-RU" baseline="0" dirty="0"/>
              <a:t>И табличное описание регионов ВНК </a:t>
            </a:r>
          </a:p>
          <a:p>
            <a:pPr defTabSz="1160410"/>
            <a:endParaRPr lang="ru-RU" baseline="0" dirty="0"/>
          </a:p>
          <a:p>
            <a:pPr defTabSz="1160410"/>
            <a:r>
              <a:rPr lang="ru-RU" dirty="0"/>
              <a:t>Работа</a:t>
            </a:r>
            <a:r>
              <a:rPr lang="ru-RU" baseline="0" dirty="0"/>
              <a:t> с ним это трудоемкий процесс, и легко допустить ошибку. Сложно проверять данные, т.к. для этого нужна инициализация модели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8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Чтобы</a:t>
            </a:r>
            <a:r>
              <a:rPr lang="ru-RU" baseline="0" dirty="0"/>
              <a:t> облегчить себе жизнь, можно использовать </a:t>
            </a:r>
            <a:r>
              <a:rPr lang="ru-RU" baseline="0" dirty="0" err="1"/>
              <a:t>воркфлоу</a:t>
            </a:r>
            <a:r>
              <a:rPr lang="ru-RU" baseline="0" dirty="0"/>
              <a:t> арифметики свойств. </a:t>
            </a:r>
          </a:p>
          <a:p>
            <a:pPr defTabSz="1160410"/>
            <a:r>
              <a:rPr lang="ru-RU" dirty="0"/>
              <a:t>Он</a:t>
            </a:r>
            <a:r>
              <a:rPr lang="ru-RU" baseline="0" dirty="0"/>
              <a:t> состоит из 3 частей: импорта кубов из внешних источников, последовательность арифметики свойств и задание ВНК в соответствии с загруженными регионами равновесия</a:t>
            </a:r>
          </a:p>
          <a:p>
            <a:pPr defTabSz="1160410"/>
            <a:r>
              <a:rPr lang="ru-RU" baseline="0" dirty="0"/>
              <a:t>Так перед запуском модели мы сможем заранее отловить ошибки. </a:t>
            </a:r>
          </a:p>
          <a:p>
            <a:pPr defTabSz="1160410"/>
            <a:r>
              <a:rPr lang="ru-RU" baseline="0" dirty="0"/>
              <a:t>Для этого после расчет арифметики мы можем построить гистограммы, </a:t>
            </a:r>
            <a:r>
              <a:rPr lang="ru-RU" baseline="0" dirty="0" err="1"/>
              <a:t>кроссплоты</a:t>
            </a:r>
            <a:r>
              <a:rPr lang="ru-RU" baseline="0" dirty="0"/>
              <a:t>, карты, таблицы, и заметить на них вылетающие значения или ошибочное задание данных, из банальных примеров – КРВР заданный в процентном выражении а не в </a:t>
            </a:r>
            <a:r>
              <a:rPr lang="ru-RU" baseline="0" dirty="0" err="1"/>
              <a:t>доллях</a:t>
            </a:r>
            <a:r>
              <a:rPr lang="ru-RU" baseline="0" dirty="0"/>
              <a:t>, отрицательная проницаемость, недостаточное количество записей ВНК и </a:t>
            </a:r>
            <a:r>
              <a:rPr lang="ru-RU" baseline="0" dirty="0" err="1"/>
              <a:t>тд</a:t>
            </a:r>
            <a:r>
              <a:rPr lang="ru-RU" baseline="0" dirty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</a:t>
            </a:r>
            <a:r>
              <a:rPr lang="ru-RU" baseline="0" dirty="0"/>
              <a:t> одна задача, которая поможет </a:t>
            </a:r>
            <a:r>
              <a:rPr lang="ru-RU" baseline="0" dirty="0" err="1"/>
              <a:t>соптимизировать</a:t>
            </a:r>
            <a:r>
              <a:rPr lang="ru-RU" baseline="0" dirty="0"/>
              <a:t> процесс работы с ГГДМ – вырезание части модели и её экспорт</a:t>
            </a:r>
          </a:p>
          <a:p>
            <a:r>
              <a:rPr lang="ru-RU" baseline="0" dirty="0"/>
              <a:t>Представим что мы имеем модель с огромным </a:t>
            </a:r>
            <a:r>
              <a:rPr lang="ru-RU" baseline="0" dirty="0" err="1"/>
              <a:t>колчиеством</a:t>
            </a:r>
            <a:r>
              <a:rPr lang="ru-RU" baseline="0" dirty="0"/>
              <a:t> скважин, работать с ней практически невозможно, однако при адаптации мы можем вырезать часть для проверки гипотез и более быстрого анализа данных </a:t>
            </a:r>
          </a:p>
          <a:p>
            <a:r>
              <a:rPr lang="ru-RU" dirty="0"/>
              <a:t>Исходной</a:t>
            </a:r>
            <a:r>
              <a:rPr lang="ru-RU" baseline="0" dirty="0"/>
              <a:t> информацией для готового </a:t>
            </a:r>
            <a:r>
              <a:rPr lang="ru-RU" baseline="0" dirty="0" err="1"/>
              <a:t>воркфлоу</a:t>
            </a:r>
            <a:r>
              <a:rPr lang="ru-RU" baseline="0" dirty="0"/>
              <a:t> будет являться многоугольник</a:t>
            </a:r>
          </a:p>
          <a:p>
            <a:r>
              <a:rPr lang="ru-RU" baseline="0" dirty="0"/>
              <a:t>По которому создается фильтр скважин, вырезание части сетки, расчет арифметики свойств и наконец выгрузка в отдельную папку для дальнейшего расчета</a:t>
            </a:r>
          </a:p>
          <a:p>
            <a:r>
              <a:rPr lang="ru-RU" dirty="0"/>
              <a:t>При</a:t>
            </a:r>
            <a:r>
              <a:rPr lang="ru-RU" baseline="0" dirty="0"/>
              <a:t> этом вся информация по прежнему хранится в одном большом проекте дизайнера моделей.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6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Помимо</a:t>
            </a:r>
            <a:r>
              <a:rPr lang="ru-RU" baseline="0" dirty="0"/>
              <a:t> кубов, нам как инженерам приходится работать со скважинной информацией добычи, закачки, показателей давлений и интервалов перфораций.</a:t>
            </a:r>
          </a:p>
          <a:p>
            <a:pPr defTabSz="1160410"/>
            <a:r>
              <a:rPr lang="ru-RU" baseline="0" dirty="0"/>
              <a:t>Все это наша история разработки и её обновление – рутинный процесс, который требуется проводить достаточно часто в зависимости от требований заказчика. </a:t>
            </a:r>
          </a:p>
          <a:p>
            <a:pPr defTabSz="1160410"/>
            <a:r>
              <a:rPr lang="ru-RU" baseline="0" dirty="0"/>
              <a:t>У каждой компании данные хранятся в разном виде, одно один раз настроив </a:t>
            </a:r>
            <a:r>
              <a:rPr lang="ru-RU" baseline="0" dirty="0" err="1"/>
              <a:t>воркфлоу</a:t>
            </a:r>
            <a:r>
              <a:rPr lang="ru-RU" baseline="0" dirty="0"/>
              <a:t>, мы можем обновлять ГДМ за 2 минуты вместо нескольких часов. При этом запуск такого </a:t>
            </a:r>
            <a:r>
              <a:rPr lang="ru-RU" baseline="0" dirty="0" err="1"/>
              <a:t>воркфлоу</a:t>
            </a:r>
            <a:r>
              <a:rPr lang="ru-RU" baseline="0" dirty="0"/>
              <a:t> позволит на месте указать на ошибки в вводимых данных, такие как к </a:t>
            </a:r>
            <a:r>
              <a:rPr lang="ru-RU" baseline="0" dirty="0" err="1"/>
              <a:t>экспл</a:t>
            </a:r>
            <a:r>
              <a:rPr lang="ru-RU" baseline="0" dirty="0"/>
              <a:t> выше 1, давление не в тех единицах измерений и </a:t>
            </a:r>
            <a:r>
              <a:rPr lang="ru-RU" baseline="0" dirty="0" err="1"/>
              <a:t>тд</a:t>
            </a:r>
            <a:r>
              <a:rPr lang="ru-RU" baseline="0" dirty="0"/>
              <a:t>, отбраковать исходные данные и при желании даже сгладить показатели. </a:t>
            </a:r>
          </a:p>
          <a:p>
            <a:pPr defTabSz="1160410"/>
            <a:r>
              <a:rPr lang="ru-RU" baseline="0" dirty="0"/>
              <a:t>При этом </a:t>
            </a:r>
            <a:r>
              <a:rPr lang="ru-RU" baseline="0" dirty="0" err="1"/>
              <a:t>воркфлоу</a:t>
            </a:r>
            <a:r>
              <a:rPr lang="ru-RU" baseline="0" dirty="0"/>
              <a:t> спрашивает у нас какие файлы использовать для загрузки, по каким датам обновлять модель. И наконец без инициализации моделей можно проверить накопленные показатели по группам скважин. </a:t>
            </a:r>
          </a:p>
          <a:p>
            <a:pPr defTabSz="1160410"/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97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dirty="0"/>
              <a:t>Однако</a:t>
            </a:r>
            <a:r>
              <a:rPr lang="ru-RU" baseline="0" dirty="0"/>
              <a:t> табличные данные не ограничены данными которые мы вводим в стратегию разработки, более того в дата файле мы не можем хранить информацию не относящуюся к модели</a:t>
            </a:r>
          </a:p>
          <a:p>
            <a:pPr defTabSz="1160410"/>
            <a:r>
              <a:rPr lang="ru-RU" baseline="0" dirty="0"/>
              <a:t>Но дизайнер моделей позволяет собрать вокруг неё базу данных из разнородной информации</a:t>
            </a:r>
          </a:p>
          <a:p>
            <a:pPr defTabSz="1160410"/>
            <a:r>
              <a:rPr lang="ru-RU" baseline="0" dirty="0" err="1"/>
              <a:t>Хим</a:t>
            </a:r>
            <a:r>
              <a:rPr lang="ru-RU" baseline="0" dirty="0"/>
              <a:t> анализ воды, тех режим, ГТМ, ГДИС и ПГИ, и это только малая часть доступных данных</a:t>
            </a:r>
          </a:p>
          <a:p>
            <a:pPr defTabSz="1160410"/>
            <a:r>
              <a:rPr lang="ru-RU" baseline="0" dirty="0"/>
              <a:t>А просто </a:t>
            </a:r>
            <a:r>
              <a:rPr lang="ru-RU" baseline="0" dirty="0" err="1"/>
              <a:t>воркфлоу</a:t>
            </a:r>
            <a:r>
              <a:rPr lang="ru-RU" baseline="0" dirty="0"/>
              <a:t> состоящий из 3 блоков позволит за минуту догрузить любой формат табличных данных </a:t>
            </a:r>
          </a:p>
          <a:p>
            <a:pPr defTabSz="1160410"/>
            <a:r>
              <a:rPr lang="ru-RU" baseline="0" dirty="0"/>
              <a:t>Загруженные таблицы будут всегда храниться в модели и для того чтобы обратиться к ним не нужно будет открывать другую БД или таблицы </a:t>
            </a:r>
            <a:r>
              <a:rPr lang="ru-RU" baseline="0" dirty="0" err="1"/>
              <a:t>Эксель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8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60410"/>
            <a:r>
              <a:rPr lang="ru-RU" sz="1500" dirty="0"/>
              <a:t>Но и это еще не всё, что касается таблицы данных. </a:t>
            </a:r>
          </a:p>
          <a:p>
            <a:pPr defTabSz="1160410"/>
            <a:r>
              <a:rPr lang="ru-RU" sz="1500" dirty="0"/>
              <a:t>В них мы можем записать результаты обработки </a:t>
            </a:r>
            <a:r>
              <a:rPr lang="ru-RU" sz="1500" dirty="0" err="1"/>
              <a:t>скважиннных</a:t>
            </a:r>
            <a:r>
              <a:rPr lang="ru-RU" sz="1500" dirty="0"/>
              <a:t> данных и статистику по ним. </a:t>
            </a:r>
          </a:p>
          <a:p>
            <a:pPr defTabSz="1160410"/>
            <a:r>
              <a:rPr lang="ru-RU" sz="1500" dirty="0"/>
              <a:t>Так например на слайде приведен пример статистической обработки коэффициентов продуктивности вычисленным по сглаженным показателям давлений и дебита. В таблицу удобно </a:t>
            </a:r>
            <a:r>
              <a:rPr lang="ru-RU" sz="1500" dirty="0" err="1"/>
              <a:t>можено</a:t>
            </a:r>
            <a:r>
              <a:rPr lang="ru-RU" sz="1500" dirty="0"/>
              <a:t> удобно записать её результаты для дальнейшего сравнения, чтобы каждый раз </a:t>
            </a:r>
            <a:r>
              <a:rPr lang="ru-RU" sz="1500" dirty="0" err="1"/>
              <a:t>зановоне</a:t>
            </a:r>
            <a:r>
              <a:rPr lang="ru-RU" sz="1500" dirty="0"/>
              <a:t> </a:t>
            </a:r>
            <a:r>
              <a:rPr lang="ru-RU" sz="1500" dirty="0" err="1"/>
              <a:t>прогонятью</a:t>
            </a:r>
            <a:r>
              <a:rPr lang="ru-RU" sz="1500" dirty="0"/>
              <a:t> её. Таким образом можно оценить продуктивность и сравнить её по рядом стоящим скважинам и для этого нам понадобится следующий инструмент как </a:t>
            </a:r>
            <a:r>
              <a:rPr lang="ru-RU" sz="1500" dirty="0" err="1"/>
              <a:t>визуалиазция</a:t>
            </a:r>
            <a:r>
              <a:rPr lang="ru-RU" sz="1500" dirty="0"/>
              <a:t> параметров.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E5F93-6580-4194-9929-5F8807604EB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9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45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1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9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7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2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5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3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09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5288D-E110-4E17-B435-968F7143B99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3FA1-4222-440A-A6FC-AC57FB3A0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99160"/>
            <a:ext cx="12192000" cy="1384601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 разработки и результатов моделирования с использованием WORKFLOW в дизайнере моделей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40572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Авторы: </a:t>
            </a:r>
          </a:p>
          <a:p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Ведущий инженер Отдела №1 Сектора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ГГМиР</a:t>
            </a:r>
            <a:endParaRPr lang="ru-RU" sz="1600" kern="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Центр моделирования, ПАО «Татнефть», г. Альметьевск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 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Главный специалист по моделированию</a:t>
            </a:r>
          </a:p>
          <a:p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Рок Флоу </a:t>
            </a:r>
            <a:r>
              <a:rPr lang="ru-RU" sz="16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Динамикс</a:t>
            </a:r>
            <a:r>
              <a:rPr lang="ru-RU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, г. Уфа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" y="242397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3921473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2024 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9" y="3877292"/>
            <a:ext cx="686073" cy="68607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10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4394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Расчет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статистической информации по промысловым данным и хранение их внутри проекта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623" y="1816869"/>
            <a:ext cx="4185637" cy="462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/>
          <a:srcRect b="50758"/>
          <a:stretch/>
        </p:blipFill>
        <p:spPr>
          <a:xfrm>
            <a:off x="8054138" y="1816868"/>
            <a:ext cx="3874525" cy="15285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0" name="Группа 209"/>
          <p:cNvGrpSpPr/>
          <p:nvPr/>
        </p:nvGrpSpPr>
        <p:grpSpPr>
          <a:xfrm>
            <a:off x="359299" y="1779342"/>
            <a:ext cx="2520589" cy="1858851"/>
            <a:chOff x="480798" y="1716752"/>
            <a:chExt cx="3068804" cy="2551907"/>
          </a:xfrm>
        </p:grpSpPr>
        <p:grpSp>
          <p:nvGrpSpPr>
            <p:cNvPr id="212" name="Группа 211"/>
            <p:cNvGrpSpPr/>
            <p:nvPr/>
          </p:nvGrpSpPr>
          <p:grpSpPr>
            <a:xfrm>
              <a:off x="480798" y="1716752"/>
              <a:ext cx="3068804" cy="2551907"/>
              <a:chOff x="480798" y="1716752"/>
              <a:chExt cx="3068804" cy="2551907"/>
            </a:xfrm>
          </p:grpSpPr>
          <p:grpSp>
            <p:nvGrpSpPr>
              <p:cNvPr id="219" name="Группа 218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9" name="Овал 228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0" name="Овал 229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31" name="Прямая соединительная линия 230"/>
                <p:cNvCxnSpPr>
                  <a:stCxn id="230" idx="2"/>
                  <a:endCxn id="229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Прямая соединительная линия 231"/>
                <p:cNvCxnSpPr>
                  <a:stCxn id="230" idx="6"/>
                  <a:endCxn id="229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Группа 21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225" name="Овал 224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6" name="Овал 225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27" name="Прямая соединительная линия 226"/>
                <p:cNvCxnSpPr>
                  <a:stCxn id="226" idx="2"/>
                  <a:endCxn id="225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Прямая соединительная линия 227"/>
                <p:cNvCxnSpPr>
                  <a:stCxn id="226" idx="6"/>
                  <a:endCxn id="225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Полилиния 220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Полилиния 221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3" name="Прямоугольник 212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</p:grpSp>
      <p:sp>
        <p:nvSpPr>
          <p:cNvPr id="26" name="Плюс 25"/>
          <p:cNvSpPr/>
          <p:nvPr/>
        </p:nvSpPr>
        <p:spPr>
          <a:xfrm>
            <a:off x="1146836" y="3743099"/>
            <a:ext cx="921789" cy="921789"/>
          </a:xfrm>
          <a:prstGeom prst="mathPlus">
            <a:avLst>
              <a:gd name="adj1" fmla="val 1015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 26"/>
          <p:cNvSpPr/>
          <p:nvPr/>
        </p:nvSpPr>
        <p:spPr>
          <a:xfrm>
            <a:off x="2856160" y="3491477"/>
            <a:ext cx="832794" cy="1403804"/>
          </a:xfrm>
          <a:prstGeom prst="mathEqual">
            <a:avLst>
              <a:gd name="adj1" fmla="val 9234"/>
              <a:gd name="adj2" fmla="val 1176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4" name="Группа 253"/>
          <p:cNvGrpSpPr/>
          <p:nvPr/>
        </p:nvGrpSpPr>
        <p:grpSpPr>
          <a:xfrm>
            <a:off x="286125" y="4741291"/>
            <a:ext cx="2572938" cy="493686"/>
            <a:chOff x="6762027" y="1886227"/>
            <a:chExt cx="2739531" cy="493686"/>
          </a:xfrm>
        </p:grpSpPr>
        <p:sp>
          <p:nvSpPr>
            <p:cNvPr id="255" name="Прямоугольник 254"/>
            <p:cNvSpPr/>
            <p:nvPr/>
          </p:nvSpPr>
          <p:spPr>
            <a:xfrm>
              <a:off x="6821232" y="1886227"/>
              <a:ext cx="2680326" cy="49368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62027" y="1918248"/>
              <a:ext cx="2539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Сглаживание пластовых и забойных давлений</a:t>
              </a:r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299511" y="5171719"/>
            <a:ext cx="2559554" cy="642588"/>
            <a:chOff x="6762686" y="2445981"/>
            <a:chExt cx="2666228" cy="642588"/>
          </a:xfrm>
        </p:grpSpPr>
        <p:sp>
          <p:nvSpPr>
            <p:cNvPr id="259" name="Прямоугольник 258"/>
            <p:cNvSpPr/>
            <p:nvPr/>
          </p:nvSpPr>
          <p:spPr>
            <a:xfrm>
              <a:off x="6805891" y="2630748"/>
              <a:ext cx="2623023" cy="45782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762686" y="2625072"/>
              <a:ext cx="2644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Расчет коэффициента продуктивности</a:t>
              </a:r>
            </a:p>
          </p:txBody>
        </p:sp>
        <p:sp>
          <p:nvSpPr>
            <p:cNvPr id="261" name="Стрелка вниз 260"/>
            <p:cNvSpPr/>
            <p:nvPr/>
          </p:nvSpPr>
          <p:spPr>
            <a:xfrm>
              <a:off x="9206667" y="2445981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2" name="Группа 261"/>
          <p:cNvGrpSpPr/>
          <p:nvPr/>
        </p:nvGrpSpPr>
        <p:grpSpPr>
          <a:xfrm>
            <a:off x="286129" y="5976418"/>
            <a:ext cx="2552488" cy="463497"/>
            <a:chOff x="6796005" y="3030830"/>
            <a:chExt cx="1622457" cy="463497"/>
          </a:xfrm>
        </p:grpSpPr>
        <p:sp>
          <p:nvSpPr>
            <p:cNvPr id="263" name="Прямоугольник 262"/>
            <p:cNvSpPr/>
            <p:nvPr/>
          </p:nvSpPr>
          <p:spPr>
            <a:xfrm>
              <a:off x="6824898" y="3030830"/>
              <a:ext cx="1593564" cy="456257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796005" y="3032662"/>
              <a:ext cx="1515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Отбраковка данных и расчет статистики </a:t>
              </a:r>
            </a:p>
          </p:txBody>
        </p:sp>
      </p:grpSp>
      <p:sp>
        <p:nvSpPr>
          <p:cNvPr id="266" name="Стрелка вниз 265"/>
          <p:cNvSpPr/>
          <p:nvPr/>
        </p:nvSpPr>
        <p:spPr>
          <a:xfrm>
            <a:off x="2647974" y="576708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67" name="Диаграмма 266"/>
              <p:cNvGraphicFramePr/>
              <p:nvPr>
                <p:extLst>
                  <p:ext uri="{D42A27DB-BD31-4B8C-83A1-F6EECF244321}">
                    <p14:modId xmlns:p14="http://schemas.microsoft.com/office/powerpoint/2010/main" val="936742636"/>
                  </p:ext>
                </p:extLst>
              </p:nvPr>
            </p:nvGraphicFramePr>
            <p:xfrm>
              <a:off x="8054139" y="3458653"/>
              <a:ext cx="3850133" cy="29812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267" name="Диаграмма 26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139" y="3458653"/>
                <a:ext cx="3850133" cy="2981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58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197107" y="1781627"/>
            <a:ext cx="3436066" cy="905490"/>
          </a:xfrm>
          <a:prstGeom prst="rect">
            <a:avLst/>
          </a:prstGeom>
          <a:solidFill>
            <a:srgbClr val="7FD7A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37" name="TextBox 36"/>
          <p:cNvSpPr txBox="1"/>
          <p:nvPr/>
        </p:nvSpPr>
        <p:spPr>
          <a:xfrm>
            <a:off x="195352" y="2072504"/>
            <a:ext cx="33585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Импорт таблицы значений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192213" y="2855110"/>
            <a:ext cx="3429986" cy="86785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0" name="TextBox 39"/>
          <p:cNvSpPr txBox="1"/>
          <p:nvPr/>
        </p:nvSpPr>
        <p:spPr>
          <a:xfrm>
            <a:off x="195353" y="2987176"/>
            <a:ext cx="3458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Вычислить необходимых метрик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204357" y="3897386"/>
            <a:ext cx="3442014" cy="1223933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49" name="TextBox 48"/>
          <p:cNvSpPr txBox="1"/>
          <p:nvPr/>
        </p:nvSpPr>
        <p:spPr>
          <a:xfrm>
            <a:off x="195352" y="4053324"/>
            <a:ext cx="335053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Построить пользовательские карты по атрибутам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199768" y="5296653"/>
            <a:ext cx="3446608" cy="1275597"/>
          </a:xfrm>
          <a:prstGeom prst="rect">
            <a:avLst/>
          </a:prstGeom>
          <a:solidFill>
            <a:srgbClr val="7FD7A7"/>
          </a:solidFill>
          <a:ln w="1270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0" name="TextBox 59"/>
          <p:cNvSpPr txBox="1"/>
          <p:nvPr/>
        </p:nvSpPr>
        <p:spPr>
          <a:xfrm>
            <a:off x="195352" y="5383516"/>
            <a:ext cx="32784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" pitchFamily="2" charset="-52"/>
              </a:rPr>
              <a:t>Построить многоугольники по наиболее выделяющимся областям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t="5222" r="42809" b="13644"/>
          <a:stretch/>
        </p:blipFill>
        <p:spPr>
          <a:xfrm>
            <a:off x="4648283" y="2048468"/>
            <a:ext cx="3668402" cy="4182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3542" y="1669926"/>
            <a:ext cx="366314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Montserrat" pitchFamily="2" charset="-52"/>
              </a:rPr>
              <a:t>Карта по годам ввода скважин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35138" y="1650040"/>
            <a:ext cx="28405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Montserrat" pitchFamily="2" charset="-52"/>
              </a:rPr>
              <a:t>Таблица начальных дебитов</a:t>
            </a:r>
          </a:p>
        </p:txBody>
      </p:sp>
      <p:sp>
        <p:nvSpPr>
          <p:cNvPr id="63" name="Стрелка вниз 62"/>
          <p:cNvSpPr/>
          <p:nvPr/>
        </p:nvSpPr>
        <p:spPr>
          <a:xfrm>
            <a:off x="3219192" y="3513157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sp>
        <p:nvSpPr>
          <p:cNvPr id="64" name="Стрелка вниз 63"/>
          <p:cNvSpPr/>
          <p:nvPr/>
        </p:nvSpPr>
        <p:spPr>
          <a:xfrm>
            <a:off x="3219192" y="4978294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/>
          <a:srcRect l="57991" t="5222" b="11791"/>
          <a:stretch/>
        </p:blipFill>
        <p:spPr>
          <a:xfrm>
            <a:off x="8935138" y="2036228"/>
            <a:ext cx="2776717" cy="4408116"/>
          </a:xfrm>
          <a:prstGeom prst="rect">
            <a:avLst/>
          </a:prstGeom>
        </p:spPr>
      </p:pic>
      <p:sp>
        <p:nvSpPr>
          <p:cNvPr id="30" name="Стрелка вниз 29"/>
          <p:cNvSpPr/>
          <p:nvPr/>
        </p:nvSpPr>
        <p:spPr>
          <a:xfrm>
            <a:off x="3221374" y="2496416"/>
            <a:ext cx="454249" cy="527254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9F53319-5246-4906-85C7-EC29E0DEA3B9}"/>
              </a:ext>
            </a:extLst>
          </p:cNvPr>
          <p:cNvCxnSpPr/>
          <p:nvPr/>
        </p:nvCxnSpPr>
        <p:spPr>
          <a:xfrm flipH="1">
            <a:off x="8316685" y="2105162"/>
            <a:ext cx="254435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0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03704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картирование в проекте данных ПГИ для глубокого анализа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адаптации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Более глубокая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проработка данных ПГИ и качественная адаптация ГДМ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РАБОТА С ПРОМЫСЛОВО-ГЕОФИЗИЧЕСКИЕ ИССЛЕДОВАНИЯ (ПГИ)</a:t>
            </a:r>
          </a:p>
        </p:txBody>
      </p:sp>
      <p:grpSp>
        <p:nvGrpSpPr>
          <p:cNvPr id="46" name="Группа 45"/>
          <p:cNvGrpSpPr>
            <a:grpSpLocks noChangeAspect="1"/>
          </p:cNvGrpSpPr>
          <p:nvPr/>
        </p:nvGrpSpPr>
        <p:grpSpPr>
          <a:xfrm>
            <a:off x="3150533" y="2578946"/>
            <a:ext cx="8738503" cy="3880854"/>
            <a:chOff x="3924425" y="4995228"/>
            <a:chExt cx="16570076" cy="7602684"/>
          </a:xfrm>
        </p:grpSpPr>
        <p:pic>
          <p:nvPicPr>
            <p:cNvPr id="47" name="Рисунок 46"/>
            <p:cNvPicPr>
              <a:picLocks noChangeAspect="1"/>
            </p:cNvPicPr>
            <p:nvPr/>
          </p:nvPicPr>
          <p:blipFill rotWithShape="1">
            <a:blip r:embed="rId5"/>
            <a:srcRect b="2692"/>
            <a:stretch/>
          </p:blipFill>
          <p:spPr>
            <a:xfrm>
              <a:off x="3924425" y="4995228"/>
              <a:ext cx="16570076" cy="7602684"/>
            </a:xfrm>
            <a:prstGeom prst="rect">
              <a:avLst/>
            </a:prstGeom>
          </p:spPr>
        </p:pic>
        <p:sp>
          <p:nvSpPr>
            <p:cNvPr id="48" name="Прямоугольник 47"/>
            <p:cNvSpPr/>
            <p:nvPr/>
          </p:nvSpPr>
          <p:spPr>
            <a:xfrm>
              <a:off x="10549528" y="5029383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13187220" y="5040092"/>
              <a:ext cx="889687" cy="222422"/>
            </a:xfrm>
            <a:prstGeom prst="rect">
              <a:avLst/>
            </a:prstGeom>
            <a:solidFill>
              <a:srgbClr val="E6E4E6"/>
            </a:solidFill>
            <a:ln>
              <a:solidFill>
                <a:srgbClr val="E6E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150533" y="1637773"/>
            <a:ext cx="3161367" cy="840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-52"/>
              </a:rPr>
              <a:t>Отображение доли добычи на карте и в круговых диаграммах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87972" y="1796232"/>
            <a:ext cx="3001064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>
            <a:defPPr>
              <a:defRPr lang="ru-RU"/>
            </a:defPPr>
            <a:lvl1pPr algn="ctr">
              <a:defRPr sz="1600">
                <a:latin typeface="Montserrat" pitchFamily="2" charset="-52"/>
              </a:defRPr>
            </a:lvl1pPr>
          </a:lstStyle>
          <a:p>
            <a:r>
              <a:rPr lang="ru-RU" dirty="0"/>
              <a:t>Отображение доли на графиках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7972" y="1758285"/>
            <a:ext cx="2503928" cy="5942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400" tIns="50400" rIns="50400" bIns="50400" rtlCol="0">
            <a:spAutoFit/>
          </a:bodyPr>
          <a:lstStyle/>
          <a:p>
            <a:pPr algn="ctr"/>
            <a:r>
              <a:rPr lang="ru-RU" sz="1600">
                <a:latin typeface="Montserrat" pitchFamily="2" charset="-52"/>
              </a:rPr>
              <a:t>Отображение доли добычи в ГИС</a:t>
            </a:r>
            <a:endParaRPr lang="ru-RU" sz="1600" dirty="0">
              <a:latin typeface="Montserrat" pitchFamily="2" charset="-52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314661" y="1690458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336706" y="1796232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ГИС профиля притока в модели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314661" y="3004579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3036545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вектора относительной добычи по пластам</a:t>
            </a:r>
          </a:p>
        </p:txBody>
      </p:sp>
      <p:sp>
        <p:nvSpPr>
          <p:cNvPr id="66" name="Стрелка вниз 65"/>
          <p:cNvSpPr/>
          <p:nvPr/>
        </p:nvSpPr>
        <p:spPr>
          <a:xfrm>
            <a:off x="2199515" y="2485386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14660" y="5623470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336706" y="5651143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данных в атрибуты, выполнение </a:t>
            </a:r>
            <a:r>
              <a:rPr lang="ru-RU" sz="1400" dirty="0" err="1">
                <a:latin typeface="Montserrat" pitchFamily="2" charset="-52"/>
              </a:rPr>
              <a:t>картопостроения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4325977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4321770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исторических данных и расчет расхождений</a:t>
            </a:r>
          </a:p>
        </p:txBody>
      </p:sp>
      <p:sp>
        <p:nvSpPr>
          <p:cNvPr id="133" name="Стрелка вниз 132"/>
          <p:cNvSpPr/>
          <p:nvPr/>
        </p:nvSpPr>
        <p:spPr>
          <a:xfrm>
            <a:off x="2199515" y="3846998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Стрелка вниз 133"/>
          <p:cNvSpPr/>
          <p:nvPr/>
        </p:nvSpPr>
        <p:spPr>
          <a:xfrm>
            <a:off x="2199515" y="5128574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347972" y="1637773"/>
            <a:ext cx="2503928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8887971" y="1632028"/>
            <a:ext cx="2952005" cy="83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10675620" y="551877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11336020" y="54114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1661418" y="545671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504612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121553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7919726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7376029" y="3426941"/>
            <a:ext cx="0" cy="91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811737" y="4422002"/>
            <a:ext cx="0" cy="471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19294" y="4893276"/>
            <a:ext cx="0" cy="56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8912709" y="5590779"/>
            <a:ext cx="1687988" cy="624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3" idx="1"/>
          </p:cNvCxnSpPr>
          <p:nvPr/>
        </p:nvCxnSpPr>
        <p:spPr>
          <a:xfrm flipH="1" flipV="1">
            <a:off x="6533134" y="5376022"/>
            <a:ext cx="1681948" cy="83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215082" y="6030637"/>
            <a:ext cx="69762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Montserrat" pitchFamily="2" charset="-52"/>
              </a:rPr>
              <a:t>ПГИ</a:t>
            </a:r>
          </a:p>
        </p:txBody>
      </p:sp>
    </p:spTree>
    <p:extLst>
      <p:ext uri="{BB962C8B-B14F-4D97-AF65-F5344CB8AC3E}">
        <p14:creationId xmlns:p14="http://schemas.microsoft.com/office/powerpoint/2010/main" val="183513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3701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Сопоставление насыщения по РИГИС в новых скважинах с насыщением по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Введение новой метрики для повышения качества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СРАВНЕНИЕ НАСЫЩЕННОСТИ НА МОМЕНТ БУРЕНИЯ (РИГИС И КУБ)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/>
          <a:srcRect t="3531" r="4744"/>
          <a:stretch/>
        </p:blipFill>
        <p:spPr>
          <a:xfrm>
            <a:off x="8289713" y="2305050"/>
            <a:ext cx="3672482" cy="3104415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8153551" y="5565063"/>
            <a:ext cx="1985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latin typeface="Montserrat" pitchFamily="2" charset="-52"/>
              </a:rPr>
              <a:t>Вывод статистики сопоставления насыщенности по</a:t>
            </a:r>
            <a:endParaRPr lang="ru-RU" sz="1400" dirty="0">
              <a:latin typeface="Montserrat" pitchFamily="2" charset="-52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3540"/>
              </p:ext>
            </p:extLst>
          </p:nvPr>
        </p:nvGraphicFramePr>
        <p:xfrm>
          <a:off x="10624336" y="5498459"/>
          <a:ext cx="1350558" cy="829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0558">
                  <a:extLst>
                    <a:ext uri="{9D8B030D-6E8A-4147-A177-3AD203B41FA5}">
                      <a16:colId xmlns:a16="http://schemas.microsoft.com/office/drawing/2014/main" val="1275945923"/>
                    </a:ext>
                  </a:extLst>
                </a:gridCol>
              </a:tblGrid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Блокам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4300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Скважинам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8031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Montserrat" pitchFamily="2" charset="-52"/>
                          <a:cs typeface="Arial" panose="020B0604020202020204" pitchFamily="34" charset="0"/>
                        </a:rPr>
                        <a:t>Годам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94952"/>
                  </a:ext>
                </a:extLst>
              </a:tr>
            </a:tbl>
          </a:graphicData>
        </a:graphic>
      </p:graphicFrame>
      <p:grpSp>
        <p:nvGrpSpPr>
          <p:cNvPr id="24" name="Группа 23"/>
          <p:cNvGrpSpPr/>
          <p:nvPr/>
        </p:nvGrpSpPr>
        <p:grpSpPr>
          <a:xfrm>
            <a:off x="10058400" y="5616874"/>
            <a:ext cx="565936" cy="567705"/>
            <a:chOff x="10009990" y="5559724"/>
            <a:chExt cx="614346" cy="567705"/>
          </a:xfrm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0009990" y="5559724"/>
              <a:ext cx="612742" cy="32224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H="1" flipV="1">
              <a:off x="10009990" y="5863555"/>
              <a:ext cx="612742" cy="2638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stCxn id="34" idx="1"/>
              <a:endCxn id="33" idx="3"/>
            </p:cNvCxnSpPr>
            <p:nvPr/>
          </p:nvCxnSpPr>
          <p:spPr>
            <a:xfrm flipH="1">
              <a:off x="10097172" y="5856126"/>
              <a:ext cx="527164" cy="2111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45568"/>
              </p:ext>
            </p:extLst>
          </p:nvPr>
        </p:nvGraphicFramePr>
        <p:xfrm>
          <a:off x="4195128" y="2294244"/>
          <a:ext cx="3168000" cy="40341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92212">
                  <a:extLst>
                    <a:ext uri="{9D8B030D-6E8A-4147-A177-3AD203B41FA5}">
                      <a16:colId xmlns:a16="http://schemas.microsoft.com/office/drawing/2014/main" val="184978645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109288305"/>
                    </a:ext>
                  </a:extLst>
                </a:gridCol>
                <a:gridCol w="1457628">
                  <a:extLst>
                    <a:ext uri="{9D8B030D-6E8A-4147-A177-3AD203B41FA5}">
                      <a16:colId xmlns:a16="http://schemas.microsoft.com/office/drawing/2014/main" val="1239429293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Дата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График/ Карта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Количество новых скважин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341356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01.11.2014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7629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-52"/>
                        </a:rPr>
                        <a:t>01.12.2014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1 новая скважины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31453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01.01.2015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03135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01.02.2015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2 новые скважины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010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01.03.2015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2 новые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77941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01.04.2015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7230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01.05.2015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6412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01.06.2015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1 новая скважины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849379"/>
                  </a:ext>
                </a:extLst>
              </a:tr>
              <a:tr h="4034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  <a:latin typeface="Montserrat" pitchFamily="2" charset="-52"/>
                        </a:rPr>
                        <a:t>01.07.2015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-5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85723"/>
                  </a:ext>
                </a:extLst>
              </a:tr>
            </a:tbl>
          </a:graphicData>
        </a:graphic>
      </p:graphicFrame>
      <p:sp>
        <p:nvSpPr>
          <p:cNvPr id="39" name="Стрелка вниз 38"/>
          <p:cNvSpPr/>
          <p:nvPr/>
        </p:nvSpPr>
        <p:spPr>
          <a:xfrm>
            <a:off x="3769486" y="2367826"/>
            <a:ext cx="532678" cy="3997341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>
                <a:latin typeface="Montserrat" pitchFamily="2" charset="-52"/>
              </a:rPr>
              <a:t>Годы разработки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277393" y="1947294"/>
            <a:ext cx="277132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31189" y="2191428"/>
            <a:ext cx="276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Загрузка кривых РИГИС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279963" y="3134167"/>
            <a:ext cx="276875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>
            <a:off x="231189" y="3273855"/>
            <a:ext cx="276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дат бурения по скважинам</a:t>
            </a:r>
          </a:p>
        </p:txBody>
      </p:sp>
      <p:sp>
        <p:nvSpPr>
          <p:cNvPr id="72" name="Стрелка вниз 71"/>
          <p:cNvSpPr/>
          <p:nvPr/>
        </p:nvSpPr>
        <p:spPr>
          <a:xfrm>
            <a:off x="2683069" y="2757382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87196" y="4321040"/>
            <a:ext cx="2761518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231189" y="4456537"/>
            <a:ext cx="277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Цикл по датам с записанными картами</a:t>
            </a:r>
          </a:p>
        </p:txBody>
      </p:sp>
      <p:sp>
        <p:nvSpPr>
          <p:cNvPr id="94" name="Прямоугольник 93"/>
          <p:cNvSpPr/>
          <p:nvPr/>
        </p:nvSpPr>
        <p:spPr>
          <a:xfrm>
            <a:off x="286917" y="5507913"/>
            <a:ext cx="2763703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/>
          <p:cNvSpPr txBox="1"/>
          <p:nvPr/>
        </p:nvSpPr>
        <p:spPr>
          <a:xfrm>
            <a:off x="231189" y="5549619"/>
            <a:ext cx="27956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Запись куба насыщенности водой в кривые ГИС на даты бурения скважин</a:t>
            </a:r>
          </a:p>
        </p:txBody>
      </p:sp>
      <p:sp>
        <p:nvSpPr>
          <p:cNvPr id="100" name="Стрелка вниз 99"/>
          <p:cNvSpPr/>
          <p:nvPr/>
        </p:nvSpPr>
        <p:spPr>
          <a:xfrm>
            <a:off x="2683069" y="3916117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Стрелка вниз 102"/>
          <p:cNvSpPr/>
          <p:nvPr/>
        </p:nvSpPr>
        <p:spPr>
          <a:xfrm>
            <a:off x="2683069" y="5092461"/>
            <a:ext cx="334335" cy="446629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5409003" y="4787414"/>
            <a:ext cx="452489" cy="287550"/>
            <a:chOff x="5497560" y="6389192"/>
            <a:chExt cx="660353" cy="41964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Полилиния 103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5" name="Полилиния 104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олилиния 2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6" name="Полилиния 105"/>
          <p:cNvSpPr/>
          <p:nvPr/>
        </p:nvSpPr>
        <p:spPr>
          <a:xfrm>
            <a:off x="5525623" y="601061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олилиния 106"/>
          <p:cNvSpPr/>
          <p:nvPr/>
        </p:nvSpPr>
        <p:spPr>
          <a:xfrm>
            <a:off x="5525623" y="5594143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олилиния 107"/>
          <p:cNvSpPr/>
          <p:nvPr/>
        </p:nvSpPr>
        <p:spPr>
          <a:xfrm>
            <a:off x="5531722" y="519643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олилиния 111"/>
          <p:cNvSpPr/>
          <p:nvPr/>
        </p:nvSpPr>
        <p:spPr>
          <a:xfrm>
            <a:off x="5525623" y="4394009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олилиния 113"/>
          <p:cNvSpPr/>
          <p:nvPr/>
        </p:nvSpPr>
        <p:spPr>
          <a:xfrm>
            <a:off x="5518761" y="3984986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олилиния 115"/>
          <p:cNvSpPr/>
          <p:nvPr/>
        </p:nvSpPr>
        <p:spPr>
          <a:xfrm>
            <a:off x="5524860" y="3170807"/>
            <a:ext cx="279798" cy="276233"/>
          </a:xfrm>
          <a:custGeom>
            <a:avLst/>
            <a:gdLst>
              <a:gd name="connsiteX0" fmla="*/ 0 w 139700"/>
              <a:gd name="connsiteY0" fmla="*/ 134745 h 137920"/>
              <a:gd name="connsiteX1" fmla="*/ 15875 w 139700"/>
              <a:gd name="connsiteY1" fmla="*/ 14095 h 137920"/>
              <a:gd name="connsiteX2" fmla="*/ 44450 w 139700"/>
              <a:gd name="connsiteY2" fmla="*/ 10920 h 137920"/>
              <a:gd name="connsiteX3" fmla="*/ 66675 w 139700"/>
              <a:gd name="connsiteY3" fmla="*/ 90295 h 137920"/>
              <a:gd name="connsiteX4" fmla="*/ 104775 w 139700"/>
              <a:gd name="connsiteY4" fmla="*/ 122045 h 137920"/>
              <a:gd name="connsiteX5" fmla="*/ 139700 w 139700"/>
              <a:gd name="connsiteY5" fmla="*/ 137920 h 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" h="137920">
                <a:moveTo>
                  <a:pt x="0" y="134745"/>
                </a:moveTo>
                <a:cubicBezTo>
                  <a:pt x="4233" y="84738"/>
                  <a:pt x="8467" y="34732"/>
                  <a:pt x="15875" y="14095"/>
                </a:cubicBezTo>
                <a:cubicBezTo>
                  <a:pt x="23283" y="-6542"/>
                  <a:pt x="35983" y="-1780"/>
                  <a:pt x="44450" y="10920"/>
                </a:cubicBezTo>
                <a:cubicBezTo>
                  <a:pt x="52917" y="23620"/>
                  <a:pt x="56621" y="71774"/>
                  <a:pt x="66675" y="90295"/>
                </a:cubicBezTo>
                <a:cubicBezTo>
                  <a:pt x="76729" y="108816"/>
                  <a:pt x="92604" y="114108"/>
                  <a:pt x="104775" y="122045"/>
                </a:cubicBezTo>
                <a:cubicBezTo>
                  <a:pt x="116946" y="129982"/>
                  <a:pt x="128323" y="133951"/>
                  <a:pt x="139700" y="137920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398082" y="3592217"/>
            <a:ext cx="452489" cy="287550"/>
            <a:chOff x="5497560" y="6389192"/>
            <a:chExt cx="660353" cy="419644"/>
          </a:xfrm>
        </p:grpSpPr>
        <p:grpSp>
          <p:nvGrpSpPr>
            <p:cNvPr id="120" name="Группа 119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2" name="Полилиния 121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олилиния 122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олилиния 123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1" name="Полилиния 120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5409003" y="2767443"/>
            <a:ext cx="452489" cy="287550"/>
            <a:chOff x="5497560" y="6389192"/>
            <a:chExt cx="660353" cy="419644"/>
          </a:xfrm>
        </p:grpSpPr>
        <p:grpSp>
          <p:nvGrpSpPr>
            <p:cNvPr id="126" name="Группа 125"/>
            <p:cNvGrpSpPr/>
            <p:nvPr/>
          </p:nvGrpSpPr>
          <p:grpSpPr>
            <a:xfrm>
              <a:off x="5497560" y="6415940"/>
              <a:ext cx="660353" cy="351618"/>
              <a:chOff x="5925443" y="5957578"/>
              <a:chExt cx="987425" cy="525774"/>
            </a:xfrm>
          </p:grpSpPr>
          <p:sp>
            <p:nvSpPr>
              <p:cNvPr id="128" name="Полилиния 127"/>
              <p:cNvSpPr/>
              <p:nvPr/>
            </p:nvSpPr>
            <p:spPr>
              <a:xfrm>
                <a:off x="5925443" y="5963928"/>
                <a:ext cx="987425" cy="5194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425" h="519424">
                    <a:moveTo>
                      <a:pt x="0" y="386074"/>
                    </a:moveTo>
                    <a:cubicBezTo>
                      <a:pt x="216958" y="430524"/>
                      <a:pt x="452967" y="440049"/>
                      <a:pt x="650875" y="519424"/>
                    </a:cubicBezTo>
                    <a:cubicBezTo>
                      <a:pt x="737658" y="432641"/>
                      <a:pt x="875242" y="396657"/>
                      <a:pt x="987425" y="335274"/>
                    </a:cubicBezTo>
                    <a:cubicBezTo>
                      <a:pt x="810683" y="226266"/>
                      <a:pt x="719667" y="117257"/>
                      <a:pt x="542925" y="8249"/>
                    </a:cubicBezTo>
                    <a:cubicBezTo>
                      <a:pt x="465667" y="-1276"/>
                      <a:pt x="388408" y="-10801"/>
                      <a:pt x="314325" y="30474"/>
                    </a:cubicBezTo>
                    <a:cubicBezTo>
                      <a:pt x="164042" y="138424"/>
                      <a:pt x="134408" y="265424"/>
                      <a:pt x="0" y="386074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олилиния 128"/>
              <p:cNvSpPr/>
              <p:nvPr/>
            </p:nvSpPr>
            <p:spPr>
              <a:xfrm>
                <a:off x="6019089" y="5963928"/>
                <a:ext cx="752475" cy="34797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5" h="347974">
                    <a:moveTo>
                      <a:pt x="0" y="271774"/>
                    </a:moveTo>
                    <a:cubicBezTo>
                      <a:pt x="216958" y="316224"/>
                      <a:pt x="268817" y="332099"/>
                      <a:pt x="492125" y="347974"/>
                    </a:cubicBezTo>
                    <a:cubicBezTo>
                      <a:pt x="632883" y="311991"/>
                      <a:pt x="640292" y="295057"/>
                      <a:pt x="752475" y="233674"/>
                    </a:cubicBezTo>
                    <a:cubicBezTo>
                      <a:pt x="575733" y="124666"/>
                      <a:pt x="624417" y="117257"/>
                      <a:pt x="447675" y="8249"/>
                    </a:cubicBezTo>
                    <a:cubicBezTo>
                      <a:pt x="370417" y="-1276"/>
                      <a:pt x="293158" y="-10801"/>
                      <a:pt x="219075" y="30474"/>
                    </a:cubicBezTo>
                    <a:cubicBezTo>
                      <a:pt x="68792" y="138424"/>
                      <a:pt x="115358" y="132074"/>
                      <a:pt x="0" y="271774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олилиния 129"/>
              <p:cNvSpPr/>
              <p:nvPr/>
            </p:nvSpPr>
            <p:spPr>
              <a:xfrm>
                <a:off x="6106385" y="5957578"/>
                <a:ext cx="508794" cy="201924"/>
              </a:xfrm>
              <a:custGeom>
                <a:avLst/>
                <a:gdLst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403225 w 1009650"/>
                  <a:gd name="connsiteY3" fmla="*/ 0 h 561975"/>
                  <a:gd name="connsiteX4" fmla="*/ 0 w 1009650"/>
                  <a:gd name="connsiteY4" fmla="*/ 377825 h 561975"/>
                  <a:gd name="connsiteX0" fmla="*/ 0 w 1009650"/>
                  <a:gd name="connsiteY0" fmla="*/ 377825 h 561975"/>
                  <a:gd name="connsiteX1" fmla="*/ 666750 w 1009650"/>
                  <a:gd name="connsiteY1" fmla="*/ 561975 h 561975"/>
                  <a:gd name="connsiteX2" fmla="*/ 1009650 w 1009650"/>
                  <a:gd name="connsiteY2" fmla="*/ 381000 h 561975"/>
                  <a:gd name="connsiteX3" fmla="*/ 549275 w 1009650"/>
                  <a:gd name="connsiteY3" fmla="*/ 0 h 561975"/>
                  <a:gd name="connsiteX4" fmla="*/ 403225 w 1009650"/>
                  <a:gd name="connsiteY4" fmla="*/ 0 h 561975"/>
                  <a:gd name="connsiteX5" fmla="*/ 0 w 1009650"/>
                  <a:gd name="connsiteY5" fmla="*/ 377825 h 561975"/>
                  <a:gd name="connsiteX0" fmla="*/ 0 w 1009650"/>
                  <a:gd name="connsiteY0" fmla="*/ 398991 h 583141"/>
                  <a:gd name="connsiteX1" fmla="*/ 666750 w 1009650"/>
                  <a:gd name="connsiteY1" fmla="*/ 583141 h 583141"/>
                  <a:gd name="connsiteX2" fmla="*/ 1009650 w 1009650"/>
                  <a:gd name="connsiteY2" fmla="*/ 402166 h 583141"/>
                  <a:gd name="connsiteX3" fmla="*/ 549275 w 1009650"/>
                  <a:gd name="connsiteY3" fmla="*/ 21166 h 583141"/>
                  <a:gd name="connsiteX4" fmla="*/ 403225 w 1009650"/>
                  <a:gd name="connsiteY4" fmla="*/ 21166 h 583141"/>
                  <a:gd name="connsiteX5" fmla="*/ 0 w 1009650"/>
                  <a:gd name="connsiteY5" fmla="*/ 398991 h 583141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95537 h 579687"/>
                  <a:gd name="connsiteX1" fmla="*/ 666750 w 1009650"/>
                  <a:gd name="connsiteY1" fmla="*/ 579687 h 579687"/>
                  <a:gd name="connsiteX2" fmla="*/ 1009650 w 1009650"/>
                  <a:gd name="connsiteY2" fmla="*/ 398712 h 579687"/>
                  <a:gd name="connsiteX3" fmla="*/ 549275 w 1009650"/>
                  <a:gd name="connsiteY3" fmla="*/ 17712 h 579687"/>
                  <a:gd name="connsiteX4" fmla="*/ 403225 w 1009650"/>
                  <a:gd name="connsiteY4" fmla="*/ 33587 h 579687"/>
                  <a:gd name="connsiteX5" fmla="*/ 0 w 1009650"/>
                  <a:gd name="connsiteY5" fmla="*/ 395537 h 579687"/>
                  <a:gd name="connsiteX0" fmla="*/ 0 w 1009650"/>
                  <a:gd name="connsiteY0" fmla="*/ 367130 h 551280"/>
                  <a:gd name="connsiteX1" fmla="*/ 666750 w 1009650"/>
                  <a:gd name="connsiteY1" fmla="*/ 551280 h 551280"/>
                  <a:gd name="connsiteX2" fmla="*/ 1009650 w 1009650"/>
                  <a:gd name="connsiteY2" fmla="*/ 370305 h 551280"/>
                  <a:gd name="connsiteX3" fmla="*/ 558800 w 1009650"/>
                  <a:gd name="connsiteY3" fmla="*/ 30580 h 551280"/>
                  <a:gd name="connsiteX4" fmla="*/ 403225 w 1009650"/>
                  <a:gd name="connsiteY4" fmla="*/ 5180 h 551280"/>
                  <a:gd name="connsiteX5" fmla="*/ 0 w 1009650"/>
                  <a:gd name="connsiteY5" fmla="*/ 367130 h 551280"/>
                  <a:gd name="connsiteX0" fmla="*/ 0 w 1009650"/>
                  <a:gd name="connsiteY0" fmla="*/ 361950 h 546100"/>
                  <a:gd name="connsiteX1" fmla="*/ 666750 w 1009650"/>
                  <a:gd name="connsiteY1" fmla="*/ 546100 h 546100"/>
                  <a:gd name="connsiteX2" fmla="*/ 1009650 w 1009650"/>
                  <a:gd name="connsiteY2" fmla="*/ 365125 h 546100"/>
                  <a:gd name="connsiteX3" fmla="*/ 558800 w 1009650"/>
                  <a:gd name="connsiteY3" fmla="*/ 25400 h 546100"/>
                  <a:gd name="connsiteX4" fmla="*/ 403225 w 1009650"/>
                  <a:gd name="connsiteY4" fmla="*/ 0 h 546100"/>
                  <a:gd name="connsiteX5" fmla="*/ 0 w 1009650"/>
                  <a:gd name="connsiteY5" fmla="*/ 361950 h 546100"/>
                  <a:gd name="connsiteX0" fmla="*/ 0 w 1009650"/>
                  <a:gd name="connsiteY0" fmla="*/ 337889 h 522039"/>
                  <a:gd name="connsiteX1" fmla="*/ 666750 w 1009650"/>
                  <a:gd name="connsiteY1" fmla="*/ 522039 h 522039"/>
                  <a:gd name="connsiteX2" fmla="*/ 1009650 w 1009650"/>
                  <a:gd name="connsiteY2" fmla="*/ 341064 h 522039"/>
                  <a:gd name="connsiteX3" fmla="*/ 558800 w 1009650"/>
                  <a:gd name="connsiteY3" fmla="*/ 1339 h 522039"/>
                  <a:gd name="connsiteX4" fmla="*/ 336550 w 1009650"/>
                  <a:gd name="connsiteY4" fmla="*/ 36264 h 522039"/>
                  <a:gd name="connsiteX5" fmla="*/ 0 w 1009650"/>
                  <a:gd name="connsiteY5" fmla="*/ 337889 h 522039"/>
                  <a:gd name="connsiteX0" fmla="*/ 0 w 1009650"/>
                  <a:gd name="connsiteY0" fmla="*/ 341013 h 525163"/>
                  <a:gd name="connsiteX1" fmla="*/ 666750 w 1009650"/>
                  <a:gd name="connsiteY1" fmla="*/ 525163 h 525163"/>
                  <a:gd name="connsiteX2" fmla="*/ 1009650 w 1009650"/>
                  <a:gd name="connsiteY2" fmla="*/ 344188 h 525163"/>
                  <a:gd name="connsiteX3" fmla="*/ 558800 w 1009650"/>
                  <a:gd name="connsiteY3" fmla="*/ 4463 h 525163"/>
                  <a:gd name="connsiteX4" fmla="*/ 336550 w 1009650"/>
                  <a:gd name="connsiteY4" fmla="*/ 39388 h 525163"/>
                  <a:gd name="connsiteX5" fmla="*/ 0 w 1009650"/>
                  <a:gd name="connsiteY5" fmla="*/ 341013 h 525163"/>
                  <a:gd name="connsiteX0" fmla="*/ 0 w 1009650"/>
                  <a:gd name="connsiteY0" fmla="*/ 336241 h 520391"/>
                  <a:gd name="connsiteX1" fmla="*/ 666750 w 1009650"/>
                  <a:gd name="connsiteY1" fmla="*/ 520391 h 520391"/>
                  <a:gd name="connsiteX2" fmla="*/ 1009650 w 1009650"/>
                  <a:gd name="connsiteY2" fmla="*/ 339416 h 520391"/>
                  <a:gd name="connsiteX3" fmla="*/ 565150 w 1009650"/>
                  <a:gd name="connsiteY3" fmla="*/ 6041 h 520391"/>
                  <a:gd name="connsiteX4" fmla="*/ 336550 w 1009650"/>
                  <a:gd name="connsiteY4" fmla="*/ 34616 h 520391"/>
                  <a:gd name="connsiteX5" fmla="*/ 0 w 1009650"/>
                  <a:gd name="connsiteY5" fmla="*/ 336241 h 520391"/>
                  <a:gd name="connsiteX0" fmla="*/ 0 w 1009650"/>
                  <a:gd name="connsiteY0" fmla="*/ 332099 h 516249"/>
                  <a:gd name="connsiteX1" fmla="*/ 666750 w 1009650"/>
                  <a:gd name="connsiteY1" fmla="*/ 516249 h 516249"/>
                  <a:gd name="connsiteX2" fmla="*/ 1009650 w 1009650"/>
                  <a:gd name="connsiteY2" fmla="*/ 335274 h 516249"/>
                  <a:gd name="connsiteX3" fmla="*/ 565150 w 1009650"/>
                  <a:gd name="connsiteY3" fmla="*/ 8249 h 516249"/>
                  <a:gd name="connsiteX4" fmla="*/ 336550 w 1009650"/>
                  <a:gd name="connsiteY4" fmla="*/ 30474 h 516249"/>
                  <a:gd name="connsiteX5" fmla="*/ 0 w 1009650"/>
                  <a:gd name="connsiteY5" fmla="*/ 332099 h 516249"/>
                  <a:gd name="connsiteX0" fmla="*/ 0 w 987425"/>
                  <a:gd name="connsiteY0" fmla="*/ 386074 h 516249"/>
                  <a:gd name="connsiteX1" fmla="*/ 644525 w 987425"/>
                  <a:gd name="connsiteY1" fmla="*/ 516249 h 516249"/>
                  <a:gd name="connsiteX2" fmla="*/ 987425 w 987425"/>
                  <a:gd name="connsiteY2" fmla="*/ 335274 h 516249"/>
                  <a:gd name="connsiteX3" fmla="*/ 542925 w 987425"/>
                  <a:gd name="connsiteY3" fmla="*/ 8249 h 516249"/>
                  <a:gd name="connsiteX4" fmla="*/ 314325 w 987425"/>
                  <a:gd name="connsiteY4" fmla="*/ 30474 h 516249"/>
                  <a:gd name="connsiteX5" fmla="*/ 0 w 987425"/>
                  <a:gd name="connsiteY5" fmla="*/ 386074 h 516249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987425"/>
                  <a:gd name="connsiteY0" fmla="*/ 386074 h 519424"/>
                  <a:gd name="connsiteX1" fmla="*/ 650875 w 987425"/>
                  <a:gd name="connsiteY1" fmla="*/ 519424 h 519424"/>
                  <a:gd name="connsiteX2" fmla="*/ 987425 w 987425"/>
                  <a:gd name="connsiteY2" fmla="*/ 335274 h 519424"/>
                  <a:gd name="connsiteX3" fmla="*/ 542925 w 987425"/>
                  <a:gd name="connsiteY3" fmla="*/ 8249 h 519424"/>
                  <a:gd name="connsiteX4" fmla="*/ 314325 w 987425"/>
                  <a:gd name="connsiteY4" fmla="*/ 30474 h 519424"/>
                  <a:gd name="connsiteX5" fmla="*/ 0 w 987425"/>
                  <a:gd name="connsiteY5" fmla="*/ 38607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73125"/>
                  <a:gd name="connsiteY0" fmla="*/ 240024 h 519424"/>
                  <a:gd name="connsiteX1" fmla="*/ 536575 w 873125"/>
                  <a:gd name="connsiteY1" fmla="*/ 519424 h 519424"/>
                  <a:gd name="connsiteX2" fmla="*/ 873125 w 873125"/>
                  <a:gd name="connsiteY2" fmla="*/ 335274 h 519424"/>
                  <a:gd name="connsiteX3" fmla="*/ 428625 w 873125"/>
                  <a:gd name="connsiteY3" fmla="*/ 8249 h 519424"/>
                  <a:gd name="connsiteX4" fmla="*/ 200025 w 873125"/>
                  <a:gd name="connsiteY4" fmla="*/ 30474 h 519424"/>
                  <a:gd name="connsiteX5" fmla="*/ 0 w 873125"/>
                  <a:gd name="connsiteY5" fmla="*/ 240024 h 519424"/>
                  <a:gd name="connsiteX0" fmla="*/ 0 w 857250"/>
                  <a:gd name="connsiteY0" fmla="*/ 243199 h 519424"/>
                  <a:gd name="connsiteX1" fmla="*/ 520700 w 857250"/>
                  <a:gd name="connsiteY1" fmla="*/ 519424 h 519424"/>
                  <a:gd name="connsiteX2" fmla="*/ 857250 w 857250"/>
                  <a:gd name="connsiteY2" fmla="*/ 335274 h 519424"/>
                  <a:gd name="connsiteX3" fmla="*/ 412750 w 857250"/>
                  <a:gd name="connsiteY3" fmla="*/ 8249 h 519424"/>
                  <a:gd name="connsiteX4" fmla="*/ 184150 w 857250"/>
                  <a:gd name="connsiteY4" fmla="*/ 30474 h 519424"/>
                  <a:gd name="connsiteX5" fmla="*/ 0 w 857250"/>
                  <a:gd name="connsiteY5" fmla="*/ 243199 h 5194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024"/>
                  <a:gd name="connsiteX1" fmla="*/ 501650 w 857250"/>
                  <a:gd name="connsiteY1" fmla="*/ 367024 h 367024"/>
                  <a:gd name="connsiteX2" fmla="*/ 857250 w 857250"/>
                  <a:gd name="connsiteY2" fmla="*/ 335274 h 367024"/>
                  <a:gd name="connsiteX3" fmla="*/ 412750 w 857250"/>
                  <a:gd name="connsiteY3" fmla="*/ 8249 h 367024"/>
                  <a:gd name="connsiteX4" fmla="*/ 184150 w 857250"/>
                  <a:gd name="connsiteY4" fmla="*/ 30474 h 367024"/>
                  <a:gd name="connsiteX5" fmla="*/ 0 w 857250"/>
                  <a:gd name="connsiteY5" fmla="*/ 243199 h 367024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857250"/>
                  <a:gd name="connsiteY0" fmla="*/ 243199 h 367217"/>
                  <a:gd name="connsiteX1" fmla="*/ 501650 w 857250"/>
                  <a:gd name="connsiteY1" fmla="*/ 367024 h 367217"/>
                  <a:gd name="connsiteX2" fmla="*/ 857250 w 857250"/>
                  <a:gd name="connsiteY2" fmla="*/ 335274 h 367217"/>
                  <a:gd name="connsiteX3" fmla="*/ 412750 w 857250"/>
                  <a:gd name="connsiteY3" fmla="*/ 8249 h 367217"/>
                  <a:gd name="connsiteX4" fmla="*/ 184150 w 857250"/>
                  <a:gd name="connsiteY4" fmla="*/ 30474 h 367217"/>
                  <a:gd name="connsiteX5" fmla="*/ 0 w 857250"/>
                  <a:gd name="connsiteY5" fmla="*/ 243199 h 367217"/>
                  <a:gd name="connsiteX0" fmla="*/ 0 w 695325"/>
                  <a:gd name="connsiteY0" fmla="*/ 243199 h 367024"/>
                  <a:gd name="connsiteX1" fmla="*/ 501650 w 695325"/>
                  <a:gd name="connsiteY1" fmla="*/ 367024 h 367024"/>
                  <a:gd name="connsiteX2" fmla="*/ 695325 w 695325"/>
                  <a:gd name="connsiteY2" fmla="*/ 217799 h 367024"/>
                  <a:gd name="connsiteX3" fmla="*/ 412750 w 695325"/>
                  <a:gd name="connsiteY3" fmla="*/ 8249 h 367024"/>
                  <a:gd name="connsiteX4" fmla="*/ 184150 w 695325"/>
                  <a:gd name="connsiteY4" fmla="*/ 30474 h 367024"/>
                  <a:gd name="connsiteX5" fmla="*/ 0 w 695325"/>
                  <a:gd name="connsiteY5" fmla="*/ 243199 h 367024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8449"/>
                  <a:gd name="connsiteX1" fmla="*/ 438150 w 695325"/>
                  <a:gd name="connsiteY1" fmla="*/ 338449 h 338449"/>
                  <a:gd name="connsiteX2" fmla="*/ 695325 w 695325"/>
                  <a:gd name="connsiteY2" fmla="*/ 217799 h 338449"/>
                  <a:gd name="connsiteX3" fmla="*/ 412750 w 695325"/>
                  <a:gd name="connsiteY3" fmla="*/ 8249 h 338449"/>
                  <a:gd name="connsiteX4" fmla="*/ 184150 w 695325"/>
                  <a:gd name="connsiteY4" fmla="*/ 30474 h 338449"/>
                  <a:gd name="connsiteX5" fmla="*/ 0 w 695325"/>
                  <a:gd name="connsiteY5" fmla="*/ 243199 h 338449"/>
                  <a:gd name="connsiteX0" fmla="*/ 0 w 695325"/>
                  <a:gd name="connsiteY0" fmla="*/ 243199 h 339169"/>
                  <a:gd name="connsiteX1" fmla="*/ 438150 w 695325"/>
                  <a:gd name="connsiteY1" fmla="*/ 338449 h 339169"/>
                  <a:gd name="connsiteX2" fmla="*/ 695325 w 695325"/>
                  <a:gd name="connsiteY2" fmla="*/ 217799 h 339169"/>
                  <a:gd name="connsiteX3" fmla="*/ 412750 w 695325"/>
                  <a:gd name="connsiteY3" fmla="*/ 8249 h 339169"/>
                  <a:gd name="connsiteX4" fmla="*/ 184150 w 695325"/>
                  <a:gd name="connsiteY4" fmla="*/ 30474 h 339169"/>
                  <a:gd name="connsiteX5" fmla="*/ 0 w 695325"/>
                  <a:gd name="connsiteY5" fmla="*/ 243199 h 339169"/>
                  <a:gd name="connsiteX0" fmla="*/ 0 w 695325"/>
                  <a:gd name="connsiteY0" fmla="*/ 243199 h 367546"/>
                  <a:gd name="connsiteX1" fmla="*/ 425450 w 695325"/>
                  <a:gd name="connsiteY1" fmla="*/ 367024 h 367546"/>
                  <a:gd name="connsiteX2" fmla="*/ 695325 w 695325"/>
                  <a:gd name="connsiteY2" fmla="*/ 217799 h 367546"/>
                  <a:gd name="connsiteX3" fmla="*/ 412750 w 695325"/>
                  <a:gd name="connsiteY3" fmla="*/ 8249 h 367546"/>
                  <a:gd name="connsiteX4" fmla="*/ 184150 w 695325"/>
                  <a:gd name="connsiteY4" fmla="*/ 30474 h 367546"/>
                  <a:gd name="connsiteX5" fmla="*/ 0 w 695325"/>
                  <a:gd name="connsiteY5" fmla="*/ 243199 h 367546"/>
                  <a:gd name="connsiteX0" fmla="*/ 0 w 695325"/>
                  <a:gd name="connsiteY0" fmla="*/ 243199 h 364388"/>
                  <a:gd name="connsiteX1" fmla="*/ 476250 w 695325"/>
                  <a:gd name="connsiteY1" fmla="*/ 363849 h 364388"/>
                  <a:gd name="connsiteX2" fmla="*/ 695325 w 695325"/>
                  <a:gd name="connsiteY2" fmla="*/ 217799 h 364388"/>
                  <a:gd name="connsiteX3" fmla="*/ 412750 w 695325"/>
                  <a:gd name="connsiteY3" fmla="*/ 8249 h 364388"/>
                  <a:gd name="connsiteX4" fmla="*/ 184150 w 695325"/>
                  <a:gd name="connsiteY4" fmla="*/ 30474 h 364388"/>
                  <a:gd name="connsiteX5" fmla="*/ 0 w 695325"/>
                  <a:gd name="connsiteY5" fmla="*/ 243199 h 364388"/>
                  <a:gd name="connsiteX0" fmla="*/ 0 w 717550"/>
                  <a:gd name="connsiteY0" fmla="*/ 243199 h 364489"/>
                  <a:gd name="connsiteX1" fmla="*/ 476250 w 717550"/>
                  <a:gd name="connsiteY1" fmla="*/ 363849 h 364489"/>
                  <a:gd name="connsiteX2" fmla="*/ 717550 w 717550"/>
                  <a:gd name="connsiteY2" fmla="*/ 233674 h 364489"/>
                  <a:gd name="connsiteX3" fmla="*/ 412750 w 717550"/>
                  <a:gd name="connsiteY3" fmla="*/ 8249 h 364489"/>
                  <a:gd name="connsiteX4" fmla="*/ 184150 w 717550"/>
                  <a:gd name="connsiteY4" fmla="*/ 30474 h 364489"/>
                  <a:gd name="connsiteX5" fmla="*/ 0 w 717550"/>
                  <a:gd name="connsiteY5" fmla="*/ 243199 h 364489"/>
                  <a:gd name="connsiteX0" fmla="*/ 0 w 717550"/>
                  <a:gd name="connsiteY0" fmla="*/ 243199 h 348760"/>
                  <a:gd name="connsiteX1" fmla="*/ 457200 w 717550"/>
                  <a:gd name="connsiteY1" fmla="*/ 347974 h 348760"/>
                  <a:gd name="connsiteX2" fmla="*/ 717550 w 717550"/>
                  <a:gd name="connsiteY2" fmla="*/ 233674 h 348760"/>
                  <a:gd name="connsiteX3" fmla="*/ 412750 w 717550"/>
                  <a:gd name="connsiteY3" fmla="*/ 8249 h 348760"/>
                  <a:gd name="connsiteX4" fmla="*/ 184150 w 717550"/>
                  <a:gd name="connsiteY4" fmla="*/ 30474 h 348760"/>
                  <a:gd name="connsiteX5" fmla="*/ 0 w 717550"/>
                  <a:gd name="connsiteY5" fmla="*/ 243199 h 348760"/>
                  <a:gd name="connsiteX0" fmla="*/ 0 w 717550"/>
                  <a:gd name="connsiteY0" fmla="*/ 243199 h 347974"/>
                  <a:gd name="connsiteX1" fmla="*/ 457200 w 717550"/>
                  <a:gd name="connsiteY1" fmla="*/ 347974 h 347974"/>
                  <a:gd name="connsiteX2" fmla="*/ 717550 w 717550"/>
                  <a:gd name="connsiteY2" fmla="*/ 233674 h 347974"/>
                  <a:gd name="connsiteX3" fmla="*/ 412750 w 717550"/>
                  <a:gd name="connsiteY3" fmla="*/ 8249 h 347974"/>
                  <a:gd name="connsiteX4" fmla="*/ 184150 w 717550"/>
                  <a:gd name="connsiteY4" fmla="*/ 30474 h 347974"/>
                  <a:gd name="connsiteX5" fmla="*/ 0 w 717550"/>
                  <a:gd name="connsiteY5" fmla="*/ 243199 h 347974"/>
                  <a:gd name="connsiteX0" fmla="*/ 0 w 752475"/>
                  <a:gd name="connsiteY0" fmla="*/ 271774 h 347974"/>
                  <a:gd name="connsiteX1" fmla="*/ 492125 w 752475"/>
                  <a:gd name="connsiteY1" fmla="*/ 347974 h 347974"/>
                  <a:gd name="connsiteX2" fmla="*/ 752475 w 752475"/>
                  <a:gd name="connsiteY2" fmla="*/ 233674 h 347974"/>
                  <a:gd name="connsiteX3" fmla="*/ 447675 w 752475"/>
                  <a:gd name="connsiteY3" fmla="*/ 8249 h 347974"/>
                  <a:gd name="connsiteX4" fmla="*/ 219075 w 752475"/>
                  <a:gd name="connsiteY4" fmla="*/ 30474 h 347974"/>
                  <a:gd name="connsiteX5" fmla="*/ 0 w 752475"/>
                  <a:gd name="connsiteY5" fmla="*/ 271774 h 347974"/>
                  <a:gd name="connsiteX0" fmla="*/ 0 w 669925"/>
                  <a:gd name="connsiteY0" fmla="*/ 160649 h 347974"/>
                  <a:gd name="connsiteX1" fmla="*/ 409575 w 669925"/>
                  <a:gd name="connsiteY1" fmla="*/ 347974 h 347974"/>
                  <a:gd name="connsiteX2" fmla="*/ 669925 w 669925"/>
                  <a:gd name="connsiteY2" fmla="*/ 233674 h 347974"/>
                  <a:gd name="connsiteX3" fmla="*/ 365125 w 669925"/>
                  <a:gd name="connsiteY3" fmla="*/ 8249 h 347974"/>
                  <a:gd name="connsiteX4" fmla="*/ 136525 w 669925"/>
                  <a:gd name="connsiteY4" fmla="*/ 30474 h 347974"/>
                  <a:gd name="connsiteX5" fmla="*/ 0 w 669925"/>
                  <a:gd name="connsiteY5" fmla="*/ 160649 h 347974"/>
                  <a:gd name="connsiteX0" fmla="*/ 0 w 669925"/>
                  <a:gd name="connsiteY0" fmla="*/ 160649 h 249020"/>
                  <a:gd name="connsiteX1" fmla="*/ 346075 w 669925"/>
                  <a:gd name="connsiteY1" fmla="*/ 186049 h 249020"/>
                  <a:gd name="connsiteX2" fmla="*/ 669925 w 669925"/>
                  <a:gd name="connsiteY2" fmla="*/ 233674 h 249020"/>
                  <a:gd name="connsiteX3" fmla="*/ 365125 w 669925"/>
                  <a:gd name="connsiteY3" fmla="*/ 8249 h 249020"/>
                  <a:gd name="connsiteX4" fmla="*/ 136525 w 669925"/>
                  <a:gd name="connsiteY4" fmla="*/ 30474 h 249020"/>
                  <a:gd name="connsiteX5" fmla="*/ 0 w 669925"/>
                  <a:gd name="connsiteY5" fmla="*/ 160649 h 249020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186049"/>
                  <a:gd name="connsiteX1" fmla="*/ 346075 w 520700"/>
                  <a:gd name="connsiteY1" fmla="*/ 186049 h 186049"/>
                  <a:gd name="connsiteX2" fmla="*/ 520700 w 520700"/>
                  <a:gd name="connsiteY2" fmla="*/ 109849 h 186049"/>
                  <a:gd name="connsiteX3" fmla="*/ 365125 w 520700"/>
                  <a:gd name="connsiteY3" fmla="*/ 8249 h 186049"/>
                  <a:gd name="connsiteX4" fmla="*/ 136525 w 520700"/>
                  <a:gd name="connsiteY4" fmla="*/ 30474 h 186049"/>
                  <a:gd name="connsiteX5" fmla="*/ 0 w 520700"/>
                  <a:gd name="connsiteY5" fmla="*/ 160649 h 186049"/>
                  <a:gd name="connsiteX0" fmla="*/ 0 w 520700"/>
                  <a:gd name="connsiteY0" fmla="*/ 160649 h 201924"/>
                  <a:gd name="connsiteX1" fmla="*/ 317500 w 520700"/>
                  <a:gd name="connsiteY1" fmla="*/ 201924 h 201924"/>
                  <a:gd name="connsiteX2" fmla="*/ 520700 w 520700"/>
                  <a:gd name="connsiteY2" fmla="*/ 109849 h 201924"/>
                  <a:gd name="connsiteX3" fmla="*/ 365125 w 520700"/>
                  <a:gd name="connsiteY3" fmla="*/ 8249 h 201924"/>
                  <a:gd name="connsiteX4" fmla="*/ 136525 w 520700"/>
                  <a:gd name="connsiteY4" fmla="*/ 30474 h 201924"/>
                  <a:gd name="connsiteX5" fmla="*/ 0 w 520700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  <a:gd name="connsiteX0" fmla="*/ 0 w 508794"/>
                  <a:gd name="connsiteY0" fmla="*/ 160649 h 201924"/>
                  <a:gd name="connsiteX1" fmla="*/ 317500 w 508794"/>
                  <a:gd name="connsiteY1" fmla="*/ 201924 h 201924"/>
                  <a:gd name="connsiteX2" fmla="*/ 508794 w 508794"/>
                  <a:gd name="connsiteY2" fmla="*/ 116993 h 201924"/>
                  <a:gd name="connsiteX3" fmla="*/ 365125 w 508794"/>
                  <a:gd name="connsiteY3" fmla="*/ 8249 h 201924"/>
                  <a:gd name="connsiteX4" fmla="*/ 136525 w 508794"/>
                  <a:gd name="connsiteY4" fmla="*/ 30474 h 201924"/>
                  <a:gd name="connsiteX5" fmla="*/ 0 w 508794"/>
                  <a:gd name="connsiteY5" fmla="*/ 160649 h 20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94" h="201924">
                    <a:moveTo>
                      <a:pt x="0" y="160649"/>
                    </a:moveTo>
                    <a:cubicBezTo>
                      <a:pt x="216958" y="205099"/>
                      <a:pt x="94192" y="186049"/>
                      <a:pt x="317500" y="201924"/>
                    </a:cubicBezTo>
                    <a:cubicBezTo>
                      <a:pt x="458258" y="165941"/>
                      <a:pt x="447411" y="152976"/>
                      <a:pt x="508794" y="116993"/>
                    </a:cubicBezTo>
                    <a:cubicBezTo>
                      <a:pt x="367771" y="-6302"/>
                      <a:pt x="541867" y="117257"/>
                      <a:pt x="365125" y="8249"/>
                    </a:cubicBezTo>
                    <a:cubicBezTo>
                      <a:pt x="287867" y="-1276"/>
                      <a:pt x="210608" y="-10801"/>
                      <a:pt x="136525" y="30474"/>
                    </a:cubicBezTo>
                    <a:cubicBezTo>
                      <a:pt x="-13758" y="138424"/>
                      <a:pt x="115358" y="20949"/>
                      <a:pt x="0" y="16064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7" name="Полилиния 126"/>
            <p:cNvSpPr/>
            <p:nvPr/>
          </p:nvSpPr>
          <p:spPr>
            <a:xfrm>
              <a:off x="5652258" y="6389192"/>
              <a:ext cx="425060" cy="419644"/>
            </a:xfrm>
            <a:custGeom>
              <a:avLst/>
              <a:gdLst>
                <a:gd name="connsiteX0" fmla="*/ 0 w 139700"/>
                <a:gd name="connsiteY0" fmla="*/ 134745 h 137920"/>
                <a:gd name="connsiteX1" fmla="*/ 15875 w 139700"/>
                <a:gd name="connsiteY1" fmla="*/ 14095 h 137920"/>
                <a:gd name="connsiteX2" fmla="*/ 44450 w 139700"/>
                <a:gd name="connsiteY2" fmla="*/ 10920 h 137920"/>
                <a:gd name="connsiteX3" fmla="*/ 66675 w 139700"/>
                <a:gd name="connsiteY3" fmla="*/ 90295 h 137920"/>
                <a:gd name="connsiteX4" fmla="*/ 104775 w 139700"/>
                <a:gd name="connsiteY4" fmla="*/ 122045 h 137920"/>
                <a:gd name="connsiteX5" fmla="*/ 139700 w 139700"/>
                <a:gd name="connsiteY5" fmla="*/ 137920 h 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00" h="137920">
                  <a:moveTo>
                    <a:pt x="0" y="134745"/>
                  </a:moveTo>
                  <a:cubicBezTo>
                    <a:pt x="4233" y="84738"/>
                    <a:pt x="8467" y="34732"/>
                    <a:pt x="15875" y="14095"/>
                  </a:cubicBezTo>
                  <a:cubicBezTo>
                    <a:pt x="23283" y="-6542"/>
                    <a:pt x="35983" y="-1780"/>
                    <a:pt x="44450" y="10920"/>
                  </a:cubicBezTo>
                  <a:cubicBezTo>
                    <a:pt x="52917" y="23620"/>
                    <a:pt x="56621" y="71774"/>
                    <a:pt x="66675" y="90295"/>
                  </a:cubicBezTo>
                  <a:cubicBezTo>
                    <a:pt x="76729" y="108816"/>
                    <a:pt x="92604" y="114108"/>
                    <a:pt x="104775" y="122045"/>
                  </a:cubicBezTo>
                  <a:cubicBezTo>
                    <a:pt x="116946" y="129982"/>
                    <a:pt x="128323" y="133951"/>
                    <a:pt x="139700" y="13792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5785251" y="5025051"/>
            <a:ext cx="733223" cy="538451"/>
          </a:xfrm>
          <a:prstGeom prst="bentConnector3">
            <a:avLst>
              <a:gd name="adj1" fmla="val 1006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ная линия уступом 130"/>
          <p:cNvCxnSpPr/>
          <p:nvPr/>
        </p:nvCxnSpPr>
        <p:spPr>
          <a:xfrm rot="10800000">
            <a:off x="5911173" y="3729138"/>
            <a:ext cx="510074" cy="207626"/>
          </a:xfrm>
          <a:prstGeom prst="bentConnector3">
            <a:avLst>
              <a:gd name="adj1" fmla="val -322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Соединительная линия уступом 131"/>
          <p:cNvCxnSpPr/>
          <p:nvPr/>
        </p:nvCxnSpPr>
        <p:spPr>
          <a:xfrm rot="10800000" flipV="1">
            <a:off x="5892126" y="4670242"/>
            <a:ext cx="543410" cy="244622"/>
          </a:xfrm>
          <a:prstGeom prst="bentConnector3">
            <a:avLst>
              <a:gd name="adj1" fmla="val 26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Соединительная линия уступом 135"/>
          <p:cNvCxnSpPr/>
          <p:nvPr/>
        </p:nvCxnSpPr>
        <p:spPr>
          <a:xfrm rot="10800000">
            <a:off x="5924982" y="2928733"/>
            <a:ext cx="496105" cy="286970"/>
          </a:xfrm>
          <a:prstGeom prst="bentConnector3">
            <a:avLst>
              <a:gd name="adj1" fmla="val 3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трелка вправо 137"/>
          <p:cNvSpPr/>
          <p:nvPr/>
        </p:nvSpPr>
        <p:spPr>
          <a:xfrm>
            <a:off x="3320429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Стрелка вправо 138"/>
          <p:cNvSpPr/>
          <p:nvPr/>
        </p:nvSpPr>
        <p:spPr>
          <a:xfrm>
            <a:off x="7461907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TextBox 139"/>
          <p:cNvSpPr txBox="1"/>
          <p:nvPr/>
        </p:nvSpPr>
        <p:spPr>
          <a:xfrm>
            <a:off x="3889574" y="1658508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Поиск ближайших рассчитанных шагов к дате бурения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203988" y="1808236"/>
            <a:ext cx="334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Шаблон </a:t>
            </a:r>
            <a:r>
              <a:rPr lang="ru-RU" sz="1400" dirty="0" err="1">
                <a:latin typeface="Montserrat" pitchFamily="2" charset="-52"/>
              </a:rPr>
              <a:t>визуалиации</a:t>
            </a:r>
            <a:r>
              <a:rPr lang="ru-RU" sz="1400" dirty="0">
                <a:latin typeface="Montserrat" pitchFamily="2" charset="-52"/>
              </a:rPr>
              <a:t> РИГИС с куба ГДМ и ГИС исследований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04451" y="6348613"/>
            <a:ext cx="398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 </a:t>
            </a:r>
            <a:r>
              <a:rPr lang="ru-RU" b="1" dirty="0">
                <a:solidFill>
                  <a:srgbClr val="FF0000"/>
                </a:solidFill>
              </a:rPr>
              <a:t>модель по 1000 скважин!!!</a:t>
            </a:r>
          </a:p>
        </p:txBody>
      </p:sp>
    </p:spTree>
    <p:extLst>
      <p:ext uri="{BB962C8B-B14F-4D97-AF65-F5344CB8AC3E}">
        <p14:creationId xmlns:p14="http://schemas.microsoft.com/office/powerpoint/2010/main" val="373689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r="25258" b="15870"/>
          <a:stretch/>
        </p:blipFill>
        <p:spPr>
          <a:xfrm>
            <a:off x="8698268" y="4802996"/>
            <a:ext cx="3291591" cy="1369970"/>
          </a:xfrm>
          <a:prstGeom prst="rect">
            <a:avLst/>
          </a:prstGeom>
        </p:spPr>
      </p:pic>
      <p:sp>
        <p:nvSpPr>
          <p:cNvPr id="3" name="Арка 2"/>
          <p:cNvSpPr/>
          <p:nvPr/>
        </p:nvSpPr>
        <p:spPr>
          <a:xfrm rot="4500000">
            <a:off x="-2795812" y="1195269"/>
            <a:ext cx="4830280" cy="4759107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1264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ДОПОЛНИТЕЛЬНЫЕ ФИШКИ В ВИДЕ ЦИКЛОВ И УСЛОВНЫХ КОНСТРУКЦИЙ В LOW CODE РЕЖИМЕ 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6"/>
          <a:srcRect l="7988" t="-651" r="16662" b="23853"/>
          <a:stretch/>
        </p:blipFill>
        <p:spPr>
          <a:xfrm>
            <a:off x="5075891" y="2115321"/>
            <a:ext cx="3027538" cy="216310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0476" y="3271508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-33535" y="3313213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-52"/>
              </a:rPr>
              <a:t>ФИШКИ </a:t>
            </a:r>
            <a:r>
              <a:rPr lang="en-US" sz="1400" dirty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2105554" y="3118756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1568790" y="3026921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2573767" y="3292361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ЛОГИЧЕСКИЕ ОПЕРАТОРЫ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1682508" y="176550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145744" y="167366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2110944" y="1939107"/>
            <a:ext cx="158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ПЕРЕМЕННЫЕ В </a:t>
            </a:r>
            <a:r>
              <a:rPr lang="en-US" sz="1400" dirty="0">
                <a:latin typeface="Montserrat" pitchFamily="2" charset="-52"/>
              </a:rPr>
              <a:t>WORKFLOW</a:t>
            </a:r>
            <a:endParaRPr lang="ru-RU" sz="1400" dirty="0">
              <a:latin typeface="Montserrat" pitchFamily="2" charset="-52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82408" y="4472010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1145644" y="438017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1894523" y="4523596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ПЕРЕВОД БЛОКА В </a:t>
            </a:r>
            <a:r>
              <a:rPr lang="en-US" sz="1400" dirty="0">
                <a:latin typeface="Montserrat" pitchFamily="2" charset="-52"/>
              </a:rPr>
              <a:t>PYTHON</a:t>
            </a:r>
            <a:endParaRPr lang="ru-RU" sz="1400" dirty="0">
              <a:latin typeface="Montserrat" pitchFamily="2" charset="-52"/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11" y="4444099"/>
            <a:ext cx="990176" cy="990176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5" y="3118756"/>
            <a:ext cx="898183" cy="8981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7" y="1759756"/>
            <a:ext cx="840958" cy="8409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2"/>
          <a:srcRect r="25511"/>
          <a:stretch/>
        </p:blipFill>
        <p:spPr>
          <a:xfrm>
            <a:off x="5144142" y="4806017"/>
            <a:ext cx="2541997" cy="1366949"/>
          </a:xfrm>
          <a:prstGeom prst="rect">
            <a:avLst/>
          </a:prstGeom>
        </p:spPr>
      </p:pic>
      <p:sp>
        <p:nvSpPr>
          <p:cNvPr id="68" name="Стрелка вправо 67"/>
          <p:cNvSpPr/>
          <p:nvPr/>
        </p:nvSpPr>
        <p:spPr>
          <a:xfrm>
            <a:off x="7760293" y="4781536"/>
            <a:ext cx="937975" cy="1422249"/>
          </a:xfrm>
          <a:prstGeom prst="rightArrow">
            <a:avLst>
              <a:gd name="adj1" fmla="val 67145"/>
              <a:gd name="adj2" fmla="val 33150"/>
            </a:avLst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/>
          <a:srcRect l="12412" t="5952" r="3718" b="11561"/>
          <a:stretch/>
        </p:blipFill>
        <p:spPr>
          <a:xfrm>
            <a:off x="7821903" y="5197468"/>
            <a:ext cx="604838" cy="581025"/>
          </a:xfrm>
          <a:prstGeom prst="rect">
            <a:avLst/>
          </a:prstGeom>
        </p:spPr>
      </p:pic>
      <p:sp>
        <p:nvSpPr>
          <p:cNvPr id="69" name="Овал 68"/>
          <p:cNvSpPr/>
          <p:nvPr/>
        </p:nvSpPr>
        <p:spPr>
          <a:xfrm>
            <a:off x="4021891" y="496093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3" y="4972689"/>
            <a:ext cx="990176" cy="990176"/>
          </a:xfrm>
          <a:prstGeom prst="rect">
            <a:avLst/>
          </a:prstGeom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4241800" y="4380175"/>
            <a:ext cx="766247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8360764" y="1300839"/>
            <a:ext cx="0" cy="28538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/>
          <p:cNvSpPr/>
          <p:nvPr/>
        </p:nvSpPr>
        <p:spPr>
          <a:xfrm>
            <a:off x="4005852" y="125168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3" name="Рисунок 7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65" y="1323480"/>
            <a:ext cx="898183" cy="898183"/>
          </a:xfrm>
          <a:prstGeom prst="rect">
            <a:avLst/>
          </a:prstGeom>
        </p:spPr>
      </p:pic>
      <p:sp>
        <p:nvSpPr>
          <p:cNvPr id="74" name="Овал 73"/>
          <p:cNvSpPr/>
          <p:nvPr/>
        </p:nvSpPr>
        <p:spPr>
          <a:xfrm>
            <a:off x="8547057" y="1256415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6" name="Рисунок 75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91" y="1362987"/>
            <a:ext cx="840958" cy="8409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8100" y="2576144"/>
            <a:ext cx="3451926" cy="15785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761392" y="1192278"/>
            <a:ext cx="2430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В любой блок можно вставить переменную для адаптации / многовариантного расчета / адаптации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75823" y="4469443"/>
            <a:ext cx="781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Любой блок </a:t>
            </a:r>
            <a:r>
              <a:rPr lang="en-US" sz="1400" dirty="0">
                <a:latin typeface="Montserrat" pitchFamily="2" charset="-52"/>
              </a:rPr>
              <a:t>WORKFOW </a:t>
            </a:r>
            <a:r>
              <a:rPr lang="ru-RU" sz="1400" dirty="0">
                <a:latin typeface="Montserrat" pitchFamily="2" charset="-52"/>
              </a:rPr>
              <a:t>можно перевести в код </a:t>
            </a:r>
            <a:r>
              <a:rPr lang="en-US" sz="1400" dirty="0">
                <a:latin typeface="Montserrat" pitchFamily="2" charset="-52"/>
              </a:rPr>
              <a:t>Python </a:t>
            </a:r>
            <a:r>
              <a:rPr lang="ru-RU" sz="1400" dirty="0">
                <a:latin typeface="Montserrat" pitchFamily="2" charset="-52"/>
              </a:rPr>
              <a:t>для работы с ним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2661" y="1211225"/>
            <a:ext cx="326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В </a:t>
            </a:r>
            <a:r>
              <a:rPr lang="en-US" sz="1400" dirty="0">
                <a:latin typeface="Montserrat" pitchFamily="2" charset="-52"/>
              </a:rPr>
              <a:t>WORKFLOW </a:t>
            </a:r>
            <a:r>
              <a:rPr lang="ru-RU" sz="1400" dirty="0">
                <a:latin typeface="Montserrat" pitchFamily="2" charset="-52"/>
              </a:rPr>
              <a:t>можно использовать логические операторы (без кода – блоками правил)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3555" y="1236092"/>
            <a:ext cx="19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LOW-CODE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63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8294457" y="2785888"/>
            <a:ext cx="0" cy="400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4922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Автоматизировать получения картографической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Ускорение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процесса подготовки отчетной информации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216867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АВТОМАТИЗАЦИЯ КАРТОПОСТРОЕНИЯ ПО ПЛАСТАМ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3529" y="1820782"/>
            <a:ext cx="2634324" cy="11915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пористости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проницаемости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эффективных толщин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</a:t>
            </a:r>
            <a:r>
              <a:rPr lang="ru-RU" sz="1200" dirty="0" err="1">
                <a:latin typeface="Montserrat" pitchFamily="2" charset="-52"/>
                <a:ea typeface="Roboto Light" panose="02000000000000000000" pitchFamily="2" charset="0"/>
              </a:rPr>
              <a:t>насыщености</a:t>
            </a:r>
            <a:endParaRPr lang="ru-RU" sz="1200" dirty="0">
              <a:latin typeface="Montserrat" pitchFamily="2" charset="-52"/>
              <a:ea typeface="Roboto Light" panose="02000000000000000000" pitchFamily="2" charset="0"/>
            </a:endParaRP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изобар</a:t>
            </a:r>
          </a:p>
          <a:p>
            <a:pPr marL="36000" indent="-108000">
              <a:buFont typeface="+mj-lt"/>
              <a:buAutoNum type="arabicPeriod"/>
            </a:pPr>
            <a:r>
              <a:rPr lang="ru-RU" sz="1200" dirty="0">
                <a:latin typeface="Montserrat" pitchFamily="2" charset="-52"/>
                <a:ea typeface="Roboto Light" panose="02000000000000000000" pitchFamily="2" charset="0"/>
              </a:rPr>
              <a:t>Карты остаточных запасов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149874" y="1756623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71919" y="1924113"/>
            <a:ext cx="1758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Отфильтровать пласт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149874" y="3070744"/>
            <a:ext cx="2339640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71919" y="3244330"/>
            <a:ext cx="1987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Отфильтровать залежь</a:t>
            </a:r>
          </a:p>
        </p:txBody>
      </p:sp>
      <p:sp>
        <p:nvSpPr>
          <p:cNvPr id="22" name="Стрелка вниз 21"/>
          <p:cNvSpPr/>
          <p:nvPr/>
        </p:nvSpPr>
        <p:spPr>
          <a:xfrm>
            <a:off x="1339045" y="2551551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149873" y="5689635"/>
            <a:ext cx="2339641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71919" y="5641108"/>
            <a:ext cx="23243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Экспортировать карты в папку на ПК и сохранить в проекта дизайнера моделей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149873" y="4392142"/>
            <a:ext cx="2339641" cy="834639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171919" y="4387935"/>
            <a:ext cx="2632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Построить набор карт (</a:t>
            </a:r>
            <a:r>
              <a:rPr lang="en-US" sz="1300" dirty="0">
                <a:latin typeface="Montserrat" pitchFamily="2" charset="-52"/>
              </a:rPr>
              <a:t>PORO, KH, MOIPM </a:t>
            </a:r>
            <a:r>
              <a:rPr lang="ru-RU" sz="1300" dirty="0">
                <a:latin typeface="Montserrat" pitchFamily="2" charset="-52"/>
              </a:rPr>
              <a:t>и </a:t>
            </a:r>
            <a:r>
              <a:rPr lang="ru-RU" sz="1300" dirty="0" err="1">
                <a:latin typeface="Montserrat" pitchFamily="2" charset="-52"/>
              </a:rPr>
              <a:t>тд</a:t>
            </a:r>
            <a:r>
              <a:rPr lang="ru-RU" sz="1300" dirty="0">
                <a:latin typeface="Montserrat" pitchFamily="2" charset="-52"/>
              </a:rPr>
              <a:t>). Внести корректные названия</a:t>
            </a:r>
          </a:p>
        </p:txBody>
      </p:sp>
      <p:sp>
        <p:nvSpPr>
          <p:cNvPr id="27" name="Стрелка вниз 26"/>
          <p:cNvSpPr/>
          <p:nvPr/>
        </p:nvSpPr>
        <p:spPr>
          <a:xfrm>
            <a:off x="2117732" y="390487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3049203" y="5194739"/>
            <a:ext cx="370466" cy="49489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4660" y="1911552"/>
            <a:ext cx="814456" cy="4394778"/>
            <a:chOff x="6477286" y="1845387"/>
            <a:chExt cx="814456" cy="4394778"/>
          </a:xfrm>
        </p:grpSpPr>
        <p:sp>
          <p:nvSpPr>
            <p:cNvPr id="3" name="Стрелка углом 2"/>
            <p:cNvSpPr/>
            <p:nvPr/>
          </p:nvSpPr>
          <p:spPr>
            <a:xfrm>
              <a:off x="6477286" y="1845387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3594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Стрелка углом 30"/>
            <p:cNvSpPr/>
            <p:nvPr/>
          </p:nvSpPr>
          <p:spPr>
            <a:xfrm flipV="1">
              <a:off x="6479142" y="3996152"/>
              <a:ext cx="812600" cy="2244013"/>
            </a:xfrm>
            <a:prstGeom prst="bentArrow">
              <a:avLst>
                <a:gd name="adj1" fmla="val 25000"/>
                <a:gd name="adj2" fmla="val 25781"/>
                <a:gd name="adj3" fmla="val 0"/>
                <a:gd name="adj4" fmla="val 4375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450449" y="2416556"/>
            <a:ext cx="553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 ExtraBold" pitchFamily="2" charset="-52"/>
              </a:rPr>
              <a:t> </a:t>
            </a:r>
            <a:r>
              <a:rPr lang="en-US" sz="1400" dirty="0">
                <a:latin typeface="Montserrat ExtraBold" pitchFamily="2" charset="-52"/>
              </a:rPr>
              <a:t>    </a:t>
            </a:r>
            <a:r>
              <a:rPr lang="ru-RU" sz="1400" dirty="0">
                <a:latin typeface="Montserrat ExtraBold" pitchFamily="2" charset="-52"/>
              </a:rPr>
              <a:t>× 8 пластов </a:t>
            </a:r>
            <a:r>
              <a:rPr lang="en-US" sz="1400" dirty="0">
                <a:latin typeface="Montserrat ExtraBold" pitchFamily="2" charset="-52"/>
              </a:rPr>
              <a:t>     </a:t>
            </a:r>
            <a:r>
              <a:rPr lang="ru-RU" sz="1400" dirty="0">
                <a:latin typeface="Montserrat ExtraBold" pitchFamily="2" charset="-52"/>
              </a:rPr>
              <a:t>×</a:t>
            </a:r>
            <a:r>
              <a:rPr lang="en-US" sz="1400" dirty="0">
                <a:latin typeface="Montserrat ExtraBold" pitchFamily="2" charset="-52"/>
              </a:rPr>
              <a:t>     </a:t>
            </a:r>
            <a:r>
              <a:rPr lang="ru-RU" sz="1400" dirty="0">
                <a:latin typeface="Montserrat ExtraBold" pitchFamily="2" charset="-52"/>
              </a:rPr>
              <a:t> 3 залежи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234163" y="1565474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maps: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591868" y="1738435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</a:t>
            </a:r>
            <a:r>
              <a:rPr lang="en-US" sz="1400" dirty="0" err="1">
                <a:latin typeface="Montserrat ExtraBold" pitchFamily="2" charset="-52"/>
              </a:rPr>
              <a:t>plasts</a:t>
            </a:r>
            <a:r>
              <a:rPr lang="en-US" sz="1400" dirty="0">
                <a:latin typeface="Montserrat ExtraBold" pitchFamily="2" charset="-52"/>
              </a:rPr>
              <a:t>:</a:t>
            </a:r>
            <a:endParaRPr lang="ru-RU" sz="1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327257" y="1753919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ontserrat ExtraBold" pitchFamily="2" charset="-52"/>
              </a:rPr>
              <a:t>For m in zones:</a:t>
            </a:r>
            <a:endParaRPr lang="ru-RU" sz="14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6492713" y="1723972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8288107" y="1738435"/>
            <a:ext cx="0" cy="7085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9964244" y="1721574"/>
            <a:ext cx="0" cy="145087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 rot="16200000">
            <a:off x="-453664" y="4562792"/>
            <a:ext cx="1758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/>
            <a:r>
              <a:rPr lang="ru-RU" sz="1400" b="1" dirty="0">
                <a:solidFill>
                  <a:schemeClr val="bg1"/>
                </a:solidFill>
                <a:latin typeface="Montserrat" pitchFamily="2" charset="-52"/>
              </a:rPr>
              <a:t>ЦИКЛ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52306" y="1924113"/>
            <a:ext cx="214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Montserrat ExtraBold" pitchFamily="2" charset="-52"/>
              </a:rPr>
              <a:t>144 карты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r="72175" b="52999"/>
          <a:stretch/>
        </p:blipFill>
        <p:spPr>
          <a:xfrm>
            <a:off x="3944176" y="3900046"/>
            <a:ext cx="2548537" cy="2586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5"/>
          <a:srcRect l="51512" b="31960"/>
          <a:stretch/>
        </p:blipFill>
        <p:spPr>
          <a:xfrm>
            <a:off x="8422006" y="3525577"/>
            <a:ext cx="3567853" cy="3008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Стрелка вправо 5"/>
          <p:cNvSpPr/>
          <p:nvPr/>
        </p:nvSpPr>
        <p:spPr>
          <a:xfrm>
            <a:off x="6575543" y="4035424"/>
            <a:ext cx="1773615" cy="1894787"/>
          </a:xfrm>
          <a:prstGeom prst="rightArrow">
            <a:avLst>
              <a:gd name="adj1" fmla="val 50000"/>
              <a:gd name="adj2" fmla="val 48520"/>
            </a:avLst>
          </a:pr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300" dirty="0">
              <a:solidFill>
                <a:schemeClr val="tx1"/>
              </a:solidFill>
              <a:latin typeface="Montserrat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3529" y="3516767"/>
            <a:ext cx="255918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Генерация карт ( 3 мин)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33529" y="1565474"/>
            <a:ext cx="8056330" cy="19065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579798" y="4636568"/>
            <a:ext cx="18151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Montserrat" pitchFamily="2" charset="-52"/>
              </a:rPr>
              <a:t>Экспорт карт в пользовательскую папку</a:t>
            </a:r>
          </a:p>
        </p:txBody>
      </p:sp>
    </p:spTree>
    <p:extLst>
      <p:ext uri="{BB962C8B-B14F-4D97-AF65-F5344CB8AC3E}">
        <p14:creationId xmlns:p14="http://schemas.microsoft.com/office/powerpoint/2010/main" val="158619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6" y="-10501"/>
            <a:ext cx="10343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7269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сценариев разработки месторождений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Удобная форма для создания сценариев,</a:t>
                      </a:r>
                      <a:r>
                        <a:rPr lang="ru-RU" sz="1400" kern="1200" baseline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расчета статистики и последующего тиражирования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r="17113" b="36235"/>
          <a:stretch/>
        </p:blipFill>
        <p:spPr>
          <a:xfrm>
            <a:off x="8802051" y="3901628"/>
            <a:ext cx="3037102" cy="2242960"/>
          </a:xfrm>
          <a:prstGeom prst="rect">
            <a:avLst/>
          </a:prstGeom>
        </p:spPr>
      </p:pic>
      <p:graphicFrame>
        <p:nvGraphicFramePr>
          <p:cNvPr id="13" name="Диаграмма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695338"/>
              </p:ext>
            </p:extLst>
          </p:nvPr>
        </p:nvGraphicFramePr>
        <p:xfrm>
          <a:off x="314660" y="1966912"/>
          <a:ext cx="4962525" cy="4448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Прямоугольник 3"/>
          <p:cNvSpPr/>
          <p:nvPr/>
        </p:nvSpPr>
        <p:spPr>
          <a:xfrm rot="3393057">
            <a:off x="1714507" y="3114640"/>
            <a:ext cx="25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Полная реализация ГТМ</a:t>
            </a:r>
          </a:p>
        </p:txBody>
      </p:sp>
      <p:sp>
        <p:nvSpPr>
          <p:cNvPr id="15" name="Прямоугольник 14"/>
          <p:cNvSpPr/>
          <p:nvPr/>
        </p:nvSpPr>
        <p:spPr>
          <a:xfrm rot="1276554">
            <a:off x="4104639" y="5156318"/>
            <a:ext cx="982961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Без ГТМ</a:t>
            </a:r>
          </a:p>
        </p:txBody>
      </p:sp>
      <p:sp>
        <p:nvSpPr>
          <p:cNvPr id="17" name="Прямоугольник 16"/>
          <p:cNvSpPr/>
          <p:nvPr/>
        </p:nvSpPr>
        <p:spPr>
          <a:xfrm rot="1999730">
            <a:off x="2828289" y="4373331"/>
            <a:ext cx="128464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Только ПРС</a:t>
            </a:r>
          </a:p>
        </p:txBody>
      </p:sp>
      <p:sp>
        <p:nvSpPr>
          <p:cNvPr id="18" name="Прямоугольник 17"/>
          <p:cNvSpPr/>
          <p:nvPr/>
        </p:nvSpPr>
        <p:spPr>
          <a:xfrm rot="3075714">
            <a:off x="1885584" y="3346742"/>
            <a:ext cx="1394934" cy="369332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Без бурения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347419" y="3632240"/>
            <a:ext cx="3259798" cy="2662367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8779042" y="3638164"/>
            <a:ext cx="3259798" cy="265644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352271" y="361980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400" dirty="0">
                <a:latin typeface="Montserrat" pitchFamily="2" charset="-52"/>
                <a:cs typeface="Arial" panose="020B0604020202020204" pitchFamily="34" charset="0"/>
              </a:rPr>
              <a:t>schedule </a:t>
            </a:r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файлах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8779042" y="3632240"/>
            <a:ext cx="365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Работа в стратегии разработки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/>
          <a:srcRect b="38951"/>
          <a:stretch/>
        </p:blipFill>
        <p:spPr>
          <a:xfrm>
            <a:off x="5378260" y="3882400"/>
            <a:ext cx="3198115" cy="2355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9094" y="2441953"/>
            <a:ext cx="18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Более 500 ГТМ!!!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9298" y="1787209"/>
            <a:ext cx="512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 ГТМ и вариативность их комбинаций требует значительных усилий при создании прогнозных сценариев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инструмента </a:t>
            </a:r>
            <a:r>
              <a:rPr lang="ru-RU" dirty="0" err="1"/>
              <a:t>препроцессинга</a:t>
            </a:r>
            <a:r>
              <a:rPr lang="ru-RU" dirty="0"/>
              <a:t> по анализу ГТМ в сценарии и верификации дублирования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4384" y="163367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23431" y="1576528"/>
            <a:ext cx="674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798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-43993"/>
            <a:ext cx="1015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СЦЕНАРИИ РАЗРАБОТКИ ДЛЯ ФОРМИРОВАНИЕ SCHEDULE ФАЙЛА</a:t>
            </a:r>
          </a:p>
        </p:txBody>
      </p:sp>
      <p:sp>
        <p:nvSpPr>
          <p:cNvPr id="13" name="Арка 12"/>
          <p:cNvSpPr/>
          <p:nvPr/>
        </p:nvSpPr>
        <p:spPr>
          <a:xfrm rot="4500000">
            <a:off x="-3094051" y="1612297"/>
            <a:ext cx="5184208" cy="5107820"/>
          </a:xfrm>
          <a:prstGeom prst="blockArc">
            <a:avLst>
              <a:gd name="adj1" fmla="val 12850776"/>
              <a:gd name="adj2" fmla="val 21244792"/>
              <a:gd name="adj3" fmla="val 75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0476" y="3939409"/>
            <a:ext cx="1338325" cy="564926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-33535" y="4067983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itchFamily="2" charset="-52"/>
              </a:rPr>
              <a:t>СЦЕНАРИЙ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999005" y="4398729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1422464" y="429259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467218" y="4567144"/>
            <a:ext cx="15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РАБОТА С ПЛАСТАМИ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29316" y="1979805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52775" y="1887970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855527" y="2227154"/>
            <a:ext cx="158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БУРЕНИЕ И БС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429316" y="5608192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52775" y="5516357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595979" y="5750615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ИЗМЕНЕНИЕ РЕЖИМОВ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1999005" y="3189267"/>
            <a:ext cx="2014338" cy="84183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422464" y="3099874"/>
            <a:ext cx="1054100" cy="10541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2425216" y="3438196"/>
            <a:ext cx="15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</a:rPr>
              <a:t>ГРП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86551"/>
              </p:ext>
            </p:extLst>
          </p:nvPr>
        </p:nvGraphicFramePr>
        <p:xfrm>
          <a:off x="5148019" y="2155492"/>
          <a:ext cx="300556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5562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Координаты и</a:t>
                      </a:r>
                      <a:r>
                        <a:rPr lang="ru-RU" sz="11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дату бурения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56912">
                <a:tc>
                  <a:txBody>
                    <a:bodyPr/>
                    <a:lstStyle/>
                    <a:p>
                      <a:r>
                        <a:rPr lang="ru-RU" sz="110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Заканчивание</a:t>
                      </a:r>
                      <a:endParaRPr lang="ru-RU" sz="11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93981"/>
              </p:ext>
            </p:extLst>
          </p:nvPr>
        </p:nvGraphicFramePr>
        <p:xfrm>
          <a:off x="5148019" y="3347076"/>
          <a:ext cx="3009204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204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ГРП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Дизайн</a:t>
                      </a:r>
                      <a:r>
                        <a:rPr lang="ru-RU" sz="105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ГРП</a:t>
                      </a:r>
                      <a:endParaRPr lang="ru-RU" sz="105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0061"/>
              </p:ext>
            </p:extLst>
          </p:nvPr>
        </p:nvGraphicFramePr>
        <p:xfrm>
          <a:off x="5148019" y="4508180"/>
          <a:ext cx="2985441" cy="1032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и интервал проведения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6022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перфорации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  <a:tr h="277825">
                <a:tc>
                  <a:txBody>
                    <a:bodyPr/>
                    <a:lstStyle/>
                    <a:p>
                      <a:r>
                        <a:rPr lang="ru-RU" sz="105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Характеристика перфорации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0307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96429"/>
              </p:ext>
            </p:extLst>
          </p:nvPr>
        </p:nvGraphicFramePr>
        <p:xfrm>
          <a:off x="5148019" y="5695649"/>
          <a:ext cx="2985441" cy="7543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85441">
                  <a:extLst>
                    <a:ext uri="{9D8B030D-6E8A-4147-A177-3AD203B41FA5}">
                      <a16:colId xmlns:a16="http://schemas.microsoft.com/office/drawing/2014/main" val="1802931401"/>
                    </a:ext>
                  </a:extLst>
                </a:gridCol>
              </a:tblGrid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Имя скважины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7395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Дату проведения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5200"/>
                  </a:ext>
                </a:extLst>
              </a:tr>
              <a:tr h="220978">
                <a:tc>
                  <a:txBody>
                    <a:bodyPr/>
                    <a:lstStyle/>
                    <a:p>
                      <a:r>
                        <a:rPr lang="ru-RU" sz="1050" b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Режим работы после изменения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94537"/>
                  </a:ext>
                </a:extLst>
              </a:tr>
            </a:tbl>
          </a:graphicData>
        </a:graphic>
      </p:graphicFrame>
      <p:sp>
        <p:nvSpPr>
          <p:cNvPr id="47" name="Прямоугольник 46"/>
          <p:cNvSpPr/>
          <p:nvPr/>
        </p:nvSpPr>
        <p:spPr>
          <a:xfrm>
            <a:off x="9439162" y="2111407"/>
            <a:ext cx="2258282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FF0000"/>
                </a:solidFill>
                <a:latin typeface="Montserrat" pitchFamily="2" charset="-52"/>
                <a:cs typeface="Arial" panose="020B0604020202020204" pitchFamily="34" charset="0"/>
              </a:rPr>
              <a:t>Стратегия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Montserrat" pitchFamily="2" charset="-52"/>
                <a:cs typeface="Arial" panose="020B0604020202020204" pitchFamily="34" charset="0"/>
              </a:rPr>
              <a:t>/</a:t>
            </a:r>
            <a:endParaRPr lang="ru-RU" sz="2400" b="1" dirty="0">
              <a:solidFill>
                <a:srgbClr val="FF0000"/>
              </a:solidFill>
              <a:latin typeface="Montserrat" pitchFamily="2" charset="-52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Montserrat" pitchFamily="2" charset="-52"/>
                <a:cs typeface="Arial" panose="020B0604020202020204" pitchFamily="34" charset="0"/>
              </a:rPr>
              <a:t>Schedule</a:t>
            </a:r>
            <a:endParaRPr lang="ru-RU" sz="2400" b="1" dirty="0">
              <a:solidFill>
                <a:srgbClr val="FF0000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5" y="2127723"/>
            <a:ext cx="635642" cy="635642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3281600"/>
            <a:ext cx="698709" cy="698709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5" y="4485818"/>
            <a:ext cx="667657" cy="667657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9" y="5604369"/>
            <a:ext cx="742753" cy="742753"/>
          </a:xfrm>
          <a:prstGeom prst="rect">
            <a:avLst/>
          </a:prstGeom>
        </p:spPr>
      </p:pic>
      <p:sp>
        <p:nvSpPr>
          <p:cNvPr id="2" name="Правая фигурная скобка 1"/>
          <p:cNvSpPr/>
          <p:nvPr/>
        </p:nvSpPr>
        <p:spPr>
          <a:xfrm>
            <a:off x="8453908" y="1701819"/>
            <a:ext cx="842721" cy="502919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>
            <a:off x="4134888" y="2660349"/>
            <a:ext cx="576943" cy="298725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847691" y="1807029"/>
            <a:ext cx="3514047" cy="4818780"/>
          </a:xfrm>
          <a:prstGeom prst="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604867" y="1322413"/>
            <a:ext cx="19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Таблица </a:t>
            </a:r>
            <a:r>
              <a:rPr lang="en-US" b="1" dirty="0"/>
              <a:t>Excel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527819" y="3822918"/>
            <a:ext cx="253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сценария разработки в ДМ с использованием пользовательских ключевых слов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3988820" y="2582335"/>
            <a:ext cx="1999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бурение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5B4D-54AF-4766-AB8F-EDF8511C3E74}"/>
              </a:ext>
            </a:extLst>
          </p:cNvPr>
          <p:cNvSpPr txBox="1"/>
          <p:nvPr/>
        </p:nvSpPr>
        <p:spPr>
          <a:xfrm rot="16200000">
            <a:off x="4008172" y="3748742"/>
            <a:ext cx="1999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6C5A2-DE59-4C22-9B3B-36C2073F56C0}"/>
              </a:ext>
            </a:extLst>
          </p:cNvPr>
          <p:cNvSpPr txBox="1"/>
          <p:nvPr/>
        </p:nvSpPr>
        <p:spPr>
          <a:xfrm rot="16200000">
            <a:off x="4380833" y="4892077"/>
            <a:ext cx="123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D52A11-A1F1-40C7-ADB5-A34564E29309}"/>
              </a:ext>
            </a:extLst>
          </p:cNvPr>
          <p:cNvSpPr txBox="1"/>
          <p:nvPr/>
        </p:nvSpPr>
        <p:spPr>
          <a:xfrm rot="16200000">
            <a:off x="4380833" y="5979787"/>
            <a:ext cx="123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Лист ГРП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7EFD37-6405-49FE-99D3-A89D3A49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896" y="3479273"/>
            <a:ext cx="28670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cs typeface="Suisse Int'l Medium" panose="020B0604000000000000" pitchFamily="34" charset="-78"/>
              </a:rPr>
              <a:t>ЗАКЛЮЧЕНИЕ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18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28330" y="869501"/>
            <a:ext cx="440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Без </a:t>
            </a:r>
            <a:r>
              <a:rPr lang="en-US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workflow</a:t>
            </a:r>
            <a:endParaRPr lang="ru-RU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8721" y="869501"/>
            <a:ext cx="440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С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workflow</a:t>
            </a:r>
            <a:endParaRPr lang="ru-RU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8721" y="1224572"/>
            <a:ext cx="4639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Петя автоматизировал рутину и занимается интересными аналитическими задачами и уходит домой вовремя.</a:t>
            </a:r>
          </a:p>
          <a:p>
            <a:pPr algn="just"/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Петя умный, будь как Петя.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6603" y="1363072"/>
            <a:ext cx="463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Толя не сделал </a:t>
            </a:r>
            <a:r>
              <a:rPr lang="en-US" dirty="0">
                <a:latin typeface="Montserrat" panose="00000500000000000000" pitchFamily="2" charset="-52"/>
                <a:ea typeface="Roboto Black" panose="02000000000000000000" pitchFamily="2" charset="0"/>
              </a:rPr>
              <a:t>workflow </a:t>
            </a:r>
            <a:r>
              <a:rPr lang="ru-RU" dirty="0">
                <a:latin typeface="Montserrat" panose="00000500000000000000" pitchFamily="2" charset="-52"/>
                <a:ea typeface="Roboto Black" panose="02000000000000000000" pitchFamily="2" charset="0"/>
              </a:rPr>
              <a:t>и сидит на работе после 5 и очередной раз обновляет данные по истории добычи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2BED7-469C-4EEF-BF39-F95A96023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"/>
          <a:stretch/>
        </p:blipFill>
        <p:spPr>
          <a:xfrm>
            <a:off x="1081125" y="2699146"/>
            <a:ext cx="4043916" cy="385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81A6AE-8062-4D06-9AE0-277511654B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3071" r="4655" b="9503"/>
          <a:stretch/>
        </p:blipFill>
        <p:spPr>
          <a:xfrm>
            <a:off x="6856180" y="2701900"/>
            <a:ext cx="4752103" cy="395327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25F83E-FE3D-4B58-83A6-A78E903E4E93}"/>
              </a:ext>
            </a:extLst>
          </p:cNvPr>
          <p:cNvSpPr/>
          <p:nvPr/>
        </p:nvSpPr>
        <p:spPr>
          <a:xfrm>
            <a:off x="728330" y="869501"/>
            <a:ext cx="4789968" cy="58204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DDC7FA2-7522-4C10-BB2C-4C08E83F4381}"/>
              </a:ext>
            </a:extLst>
          </p:cNvPr>
          <p:cNvSpPr/>
          <p:nvPr/>
        </p:nvSpPr>
        <p:spPr>
          <a:xfrm>
            <a:off x="6837248" y="869501"/>
            <a:ext cx="4789968" cy="58204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47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19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186351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Таблица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80263"/>
              </p:ext>
            </p:extLst>
          </p:nvPr>
        </p:nvGraphicFramePr>
        <p:xfrm>
          <a:off x="4296017" y="1175017"/>
          <a:ext cx="7720590" cy="48519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720590">
                  <a:extLst>
                    <a:ext uri="{9D8B030D-6E8A-4147-A177-3AD203B41FA5}">
                      <a16:colId xmlns:a16="http://schemas.microsoft.com/office/drawing/2014/main" val="2991638615"/>
                    </a:ext>
                  </a:extLst>
                </a:gridCol>
              </a:tblGrid>
              <a:tr h="411167">
                <a:tc>
                  <a:txBody>
                    <a:bodyPr/>
                    <a:lstStyle/>
                    <a:p>
                      <a:pPr indent="179705"/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Законы предельной автоматизации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7058"/>
                  </a:ext>
                </a:extLst>
              </a:tr>
              <a:tr h="4440765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То, что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может быть автоматизировано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быть автоматизировано.</a:t>
                      </a:r>
                      <a:endParaRPr lang="en-US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Наиболее распространённое действие должно требовать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минимального количества усилий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со стороны потребителя. В идеале – ни одного</a:t>
                      </a:r>
                      <a:endParaRPr lang="en-US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18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Tahoma" panose="020B0604030504040204" pitchFamily="34" charset="0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Все что требует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единообразного подхода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Tahoma" panose="020B0604030504040204" pitchFamily="34" charset="0"/>
                        </a:rPr>
                        <a:t>, должно рассматриваться потенциально к автоматизации, лучше всего изначально с момента формирования подхода.</a:t>
                      </a:r>
                    </a:p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77448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МОТИВАЦИЯ ИСПОЛЬЗОВАНИЯ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" y="1696994"/>
            <a:ext cx="3363097" cy="33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1782" y="752102"/>
            <a:ext cx="5237019" cy="1727345"/>
          </a:xfrm>
        </p:spPr>
        <p:txBody>
          <a:bodyPr/>
          <a:lstStyle/>
          <a:p>
            <a:pPr algn="l"/>
            <a:r>
              <a:rPr lang="ru-RU" sz="44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4352" y="-2984885"/>
            <a:ext cx="10850489" cy="6649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9986" t="-278" r="26903" b="278"/>
          <a:stretch/>
        </p:blipFill>
        <p:spPr>
          <a:xfrm>
            <a:off x="2436935" y="0"/>
            <a:ext cx="7258050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74" y="2009204"/>
            <a:ext cx="3110577" cy="462185"/>
          </a:xfrm>
          <a:prstGeom prst="rect">
            <a:avLst/>
          </a:prstGeom>
          <a:ln>
            <a:solidFill>
              <a:srgbClr val="009D4F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6607" b="19225"/>
          <a:stretch/>
        </p:blipFill>
        <p:spPr>
          <a:xfrm>
            <a:off x="9066180" y="4390797"/>
            <a:ext cx="2866164" cy="812800"/>
          </a:xfrm>
          <a:prstGeom prst="rect">
            <a:avLst/>
          </a:prstGeom>
          <a:ln>
            <a:solidFill>
              <a:srgbClr val="009D4F"/>
            </a:solidFill>
          </a:ln>
        </p:spPr>
      </p:pic>
    </p:spTree>
    <p:extLst>
      <p:ext uri="{BB962C8B-B14F-4D97-AF65-F5344CB8AC3E}">
        <p14:creationId xmlns:p14="http://schemas.microsoft.com/office/powerpoint/2010/main" val="282932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35877" y="199021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АТРИБУТИРОВАНИЕ И КАРТИРОВАНИЕ СВОЙСТВ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21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1115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Использование произвольных скважинных данных для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картопостроения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 и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Сокращение времени на аналитику, повышения качества аналитики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31" name="Рисунок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0" y="2291317"/>
            <a:ext cx="1797131" cy="433097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846" y="2290168"/>
            <a:ext cx="1754446" cy="433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69609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Пласт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09971" y="1919687"/>
            <a:ext cx="10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Пласт 2</a:t>
            </a:r>
          </a:p>
        </p:txBody>
      </p:sp>
    </p:spTree>
    <p:extLst>
      <p:ext uri="{BB962C8B-B14F-4D97-AF65-F5344CB8AC3E}">
        <p14:creationId xmlns:p14="http://schemas.microsoft.com/office/powerpoint/2010/main" val="160722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0"/>
            <a:ext cx="44259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83273"/>
            <a:ext cx="9105900" cy="1384601"/>
          </a:xfrm>
        </p:spPr>
        <p:txBody>
          <a:bodyPr>
            <a:noAutofit/>
          </a:bodyPr>
          <a:lstStyle/>
          <a:p>
            <a:pPr algn="r"/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Расширение возможностей по анализу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разработки и результатов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моделирования с использованием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</a:t>
            </a:r>
            <a:r>
              <a:rPr lang="ru-RU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 WORKFLOW в дизайнере моделей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  <a:cs typeface="Gotham Pro" panose="02000503040000020004" pitchFamily="2" charset="0"/>
              </a:rPr>
              <a:t>_</a:t>
            </a:r>
            <a:r>
              <a:rPr lang="en-US" sz="3200" dirty="0">
                <a:solidFill>
                  <a:srgbClr val="009D55"/>
                </a:solidFill>
                <a:latin typeface="Montserrat" pitchFamily="2" charset="-52"/>
                <a:cs typeface="Gotham Pro" panose="02000503040000020004" pitchFamily="2" charset="0"/>
              </a:rPr>
              <a:t>___</a:t>
            </a:r>
            <a:endParaRPr lang="ru-RU" sz="3200" dirty="0">
              <a:solidFill>
                <a:srgbClr val="009D55"/>
              </a:solidFill>
              <a:latin typeface="Montserrat" pitchFamily="2" charset="-52"/>
              <a:cs typeface="Gotham Pro" panose="02000503040000020004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5" y="5256677"/>
            <a:ext cx="1798635" cy="820273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 flipH="1">
            <a:off x="4" y="576129"/>
            <a:ext cx="11524339" cy="0"/>
          </a:xfrm>
          <a:prstGeom prst="line">
            <a:avLst/>
          </a:prstGeom>
          <a:ln w="31750">
            <a:solidFill>
              <a:srgbClr val="F0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2162629" y="2503147"/>
            <a:ext cx="10038897" cy="0"/>
          </a:xfrm>
          <a:prstGeom prst="line">
            <a:avLst/>
          </a:prstGeom>
          <a:ln w="31750">
            <a:solidFill>
              <a:srgbClr val="009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91087" y="3933327"/>
            <a:ext cx="55009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kern="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Апрель, 2024 год</a:t>
            </a:r>
            <a:endParaRPr lang="en-US" sz="1600" kern="0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9986" t="-278" r="9868" b="278"/>
          <a:stretch/>
        </p:blipFill>
        <p:spPr>
          <a:xfrm>
            <a:off x="6377781" y="0"/>
            <a:ext cx="9586118" cy="6858000"/>
          </a:xfrm>
          <a:prstGeom prst="parallelogram">
            <a:avLst>
              <a:gd name="adj" fmla="val 44694"/>
            </a:avLst>
          </a:prstGeom>
          <a:ln>
            <a:solidFill>
              <a:srgbClr val="009D4F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281781" y="3046765"/>
            <a:ext cx="2646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017" y="3487944"/>
            <a:ext cx="3876946" cy="576056"/>
          </a:xfrm>
          <a:prstGeom prst="rect">
            <a:avLst/>
          </a:prstGeom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281781" y="513328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https://tatarstan.ru/file/news/1302_n2161400_big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8341" r="11099" b="37881"/>
          <a:stretch/>
        </p:blipFill>
        <p:spPr bwMode="auto">
          <a:xfrm>
            <a:off x="3291300" y="5390816"/>
            <a:ext cx="2785650" cy="87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9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279" y="752102"/>
            <a:ext cx="5237019" cy="1727345"/>
          </a:xfrm>
        </p:spPr>
        <p:txBody>
          <a:bodyPr/>
          <a:lstStyle/>
          <a:p>
            <a:pPr algn="l"/>
            <a:r>
              <a:rPr lang="ru-RU" sz="4000" spc="-150" dirty="0">
                <a:latin typeface="Arial" panose="020B0604020202020204" pitchFamily="34" charset="0"/>
                <a:cs typeface="Arial" panose="020B0604020202020204" pitchFamily="34" charset="0"/>
              </a:rPr>
              <a:t>СПАСИБО ЗА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spc="300" dirty="0"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2080-8732-F241-B794-C04EF36FE9FF}" type="slidenum">
              <a:rPr lang="ru-RU" smtClean="0"/>
              <a:t>23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490" t="-1694" r="31079" b="1694"/>
          <a:stretch/>
        </p:blipFill>
        <p:spPr>
          <a:xfrm>
            <a:off x="2311007" y="0"/>
            <a:ext cx="7295089" cy="6858000"/>
          </a:xfrm>
          <a:prstGeom prst="parallelogram">
            <a:avLst>
              <a:gd name="adj" fmla="val 4220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9400" y="-5033604"/>
            <a:ext cx="10850489" cy="66493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24550" y="52035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Файзрахманов Галим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инженер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моделирования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+7 926 893-35-93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FayzrakhmanovGG@tatneft.ru</a:t>
            </a:r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37" y="1662562"/>
            <a:ext cx="2466465" cy="8168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958552" y="2489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Вафин Альберт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специалист </a:t>
            </a:r>
          </a:p>
          <a:p>
            <a:pPr algn="r"/>
            <a:r>
              <a:rPr lang="ru-RU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моделированию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+7 927 455-25-95</a:t>
            </a:r>
          </a:p>
          <a:p>
            <a:pPr algn="r"/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albert.vafin@rfdyn.ru</a:t>
            </a:r>
          </a:p>
        </p:txBody>
      </p:sp>
      <p:pic>
        <p:nvPicPr>
          <p:cNvPr id="11" name="Picture 6" descr="https://rarus.ru/upload/iblock/8d1/flegmdjumji7azkdf8wsp2pa1pmpj4fe/neftekhimicheskiy_kompleks_tatneft_p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23091" r="12356" b="38021"/>
          <a:stretch/>
        </p:blipFill>
        <p:spPr bwMode="auto">
          <a:xfrm>
            <a:off x="9454737" y="4493647"/>
            <a:ext cx="2449959" cy="7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7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ПРОЦЕССЫ ПРИ РАБОТЕ С ГГДМ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3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508000" y="902702"/>
            <a:ext cx="4639899" cy="5702629"/>
            <a:chOff x="1102303" y="1219069"/>
            <a:chExt cx="4152429" cy="5103508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86766E-CC17-4710-9A55-5BBE04180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303" y="1219069"/>
              <a:ext cx="4152429" cy="5103508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FA75322-50CA-42C7-882E-DCDA5B3217CD}"/>
                </a:ext>
              </a:extLst>
            </p:cNvPr>
            <p:cNvSpPr txBox="1"/>
            <p:nvPr/>
          </p:nvSpPr>
          <p:spPr>
            <a:xfrm>
              <a:off x="4216056" y="4194736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80 %</a:t>
              </a: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2258D56-CF8D-40D1-8CA4-B8A21D4E7C99}"/>
                </a:ext>
              </a:extLst>
            </p:cNvPr>
            <p:cNvSpPr txBox="1"/>
            <p:nvPr/>
          </p:nvSpPr>
          <p:spPr>
            <a:xfrm>
              <a:off x="4216056" y="2064449"/>
              <a:ext cx="903128" cy="46825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lvl="0" algn="r">
                <a:defRPr b="1">
                  <a:latin typeface="Bahnschrif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ru-RU" sz="2800" b="0" dirty="0">
                  <a:latin typeface="Roboto Black" panose="02000000000000000000" pitchFamily="2" charset="0"/>
                  <a:ea typeface="Roboto Black" panose="02000000000000000000" pitchFamily="2" charset="0"/>
                </a:rPr>
                <a:t>20 %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127934" y="3024110"/>
              <a:ext cx="2149217" cy="272687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Сбор и обработка промысловых данных </a:t>
              </a:r>
            </a:p>
            <a:p>
              <a:pPr lvl="0" algn="r"/>
              <a:endPara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Верификация разнородной информации</a:t>
              </a:r>
            </a:p>
            <a:p>
              <a:pPr lvl="0" algn="r"/>
              <a:endPara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Анализ разработки</a:t>
              </a:r>
            </a:p>
            <a:p>
              <a:pPr lvl="0" algn="r"/>
              <a:endPara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endParaRPr>
            </a:p>
            <a:p>
              <a:pPr lvl="0" algn="r"/>
              <a:r>
                <a:rPr lang="ru-RU" sz="1600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Работа со специалистами смежных областей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127934" y="1756426"/>
              <a:ext cx="2156589" cy="7436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r"/>
              <a:r>
                <a:rPr lang="ru-RU" sz="1600" dirty="0">
                  <a:latin typeface="Roboto Light" panose="02000000000000000000" pitchFamily="2" charset="0"/>
                  <a:ea typeface="Roboto Light" panose="02000000000000000000" pitchFamily="2" charset="0"/>
                  <a:cs typeface="Tahoma" panose="020B0604030504040204" pitchFamily="34" charset="0"/>
                </a:rPr>
                <a:t>Расчет геолого-гидродинамической модели</a:t>
              </a: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476606" y="3165864"/>
            <a:ext cx="6229868" cy="31700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b="1" dirty="0" err="1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Препроцессинг</a:t>
            </a:r>
            <a:endParaRPr lang="ru-RU" b="1" dirty="0">
              <a:latin typeface="Montserrat" panose="00000500000000000000" pitchFamily="2" charset="-52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Свойства геологической и гидродинамической сеток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Параметры сетки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Кубы свойств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Параметры и ограничения расчетов</a:t>
            </a: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Геолого-промысловая база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Траектории скважин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События и ГРП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Система сбора и перекачки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История разработки </a:t>
            </a: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Промысловые и лабораторные исследования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Результаты ГДИС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Исследования ОФП, ФЕС, </a:t>
            </a:r>
            <a:r>
              <a:rPr lang="en-US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PVT</a:t>
            </a:r>
          </a:p>
          <a:p>
            <a:pPr lvl="2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ГИС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476606" y="1226141"/>
            <a:ext cx="6229868" cy="1231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b="1" dirty="0" err="1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Постпроцессинг</a:t>
            </a:r>
            <a:endParaRPr lang="ru-RU" b="1" dirty="0">
              <a:latin typeface="Montserrat" panose="00000500000000000000" pitchFamily="2" charset="-52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Карты</a:t>
            </a: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Графики</a:t>
            </a: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Схемы</a:t>
            </a:r>
          </a:p>
          <a:p>
            <a:pPr lvl="1"/>
            <a:r>
              <a:rPr lang="ru-RU" sz="1400" dirty="0">
                <a:latin typeface="Montserrat" panose="00000500000000000000" pitchFamily="2" charset="-52"/>
                <a:ea typeface="Roboto Light" panose="02000000000000000000" pitchFamily="2" charset="0"/>
                <a:cs typeface="Tahoma" panose="020B0604030504040204" pitchFamily="34" charset="0"/>
              </a:rPr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123794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ПРИНЦИПЫ РАБОТЫ С </a:t>
            </a:r>
            <a:r>
              <a:rPr lang="en-US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WORKFLOW</a:t>
            </a:r>
            <a:endParaRPr lang="ru-RU" sz="2400" dirty="0">
              <a:latin typeface="Suisse Int'l Medium" panose="020B0604000000000000" pitchFamily="34" charset="-78"/>
              <a:cs typeface="Suisse Int'l Medium" panose="020B0604000000000000" pitchFamily="34" charset="-78"/>
            </a:endParaRP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4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69288" y="1401073"/>
            <a:ext cx="5286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Montserrat" pitchFamily="2" charset="-52"/>
                <a:ea typeface="Roboto Light" panose="02000000000000000000" pitchFamily="2" charset="0"/>
              </a:rPr>
              <a:t>Эффекты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Универсальность применяемых алгоритмов внутри компании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Тиражирования методик и технологий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Оптимизация рутинных процессов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Повышение качества аналитики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Повышение эффективности принимаемых решений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613D6B-DF63-4A3A-8F05-96B91F35D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58" y="5095104"/>
            <a:ext cx="1026927" cy="1026927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1812874" y="5231251"/>
            <a:ext cx="214590" cy="759992"/>
            <a:chOff x="4707900" y="1283488"/>
            <a:chExt cx="241082" cy="85381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4707900" y="1283488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21970" y="1600230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21970" y="1922991"/>
              <a:ext cx="214312" cy="214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Соединительная линия уступом 22"/>
            <p:cNvCxnSpPr>
              <a:stCxn id="20" idx="3"/>
              <a:endCxn id="22" idx="3"/>
            </p:cNvCxnSpPr>
            <p:nvPr/>
          </p:nvCxnSpPr>
          <p:spPr>
            <a:xfrm>
              <a:off x="4936282" y="1707386"/>
              <a:ext cx="12700" cy="322761"/>
            </a:xfrm>
            <a:prstGeom prst="bentConnector3">
              <a:avLst>
                <a:gd name="adj1" fmla="val 900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Соединительная линия уступом 23"/>
            <p:cNvCxnSpPr/>
            <p:nvPr/>
          </p:nvCxnSpPr>
          <p:spPr>
            <a:xfrm flipH="1">
              <a:off x="4707900" y="1386970"/>
              <a:ext cx="12700" cy="322761"/>
            </a:xfrm>
            <a:prstGeom prst="bentConnector3">
              <a:avLst>
                <a:gd name="adj1" fmla="val 1125000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Не равно 24"/>
          <p:cNvSpPr/>
          <p:nvPr/>
        </p:nvSpPr>
        <p:spPr>
          <a:xfrm>
            <a:off x="2263120" y="5250195"/>
            <a:ext cx="736600" cy="622300"/>
          </a:xfrm>
          <a:prstGeom prst="mathNotEqual">
            <a:avLst>
              <a:gd name="adj1" fmla="val 11275"/>
              <a:gd name="adj2" fmla="val 6600000"/>
              <a:gd name="adj3" fmla="val 1788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76631" y="888398"/>
            <a:ext cx="5677857" cy="5506501"/>
            <a:chOff x="5701344" y="1200240"/>
            <a:chExt cx="5677857" cy="5506501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7"/>
            <a:srcRect r="38051"/>
            <a:stretch/>
          </p:blipFill>
          <p:spPr>
            <a:xfrm>
              <a:off x="5751401" y="1200240"/>
              <a:ext cx="5627800" cy="5506501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7000241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081665" y="1586782"/>
              <a:ext cx="1113270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684745" y="1586782"/>
              <a:ext cx="315495" cy="5119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701344" y="6017312"/>
              <a:ext cx="496256" cy="416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5117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44986" y="16805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5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86927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6990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8327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Повышение эффективности работы,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сокращение количества ошибок, унификация процесса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t="4193" b="74930"/>
          <a:stretch/>
        </p:blipFill>
        <p:spPr>
          <a:xfrm>
            <a:off x="1977901" y="2076931"/>
            <a:ext cx="3154368" cy="971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r="23989" b="12650"/>
          <a:stretch/>
        </p:blipFill>
        <p:spPr>
          <a:xfrm>
            <a:off x="1991080" y="3761645"/>
            <a:ext cx="3154368" cy="75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315914" y="1730531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Работа в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DATA-</a:t>
            </a:r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ФАЙЛА это…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65796" y="2239300"/>
            <a:ext cx="1580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ПЕРЕМЕННЫЕ</a:t>
            </a:r>
          </a:p>
          <a:p>
            <a:pPr algn="r"/>
            <a:r>
              <a:rPr lang="en-US" b="1" dirty="0"/>
              <a:t>DEFINES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65796" y="3834615"/>
            <a:ext cx="161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АРИФМЕТИКА</a:t>
            </a:r>
          </a:p>
          <a:p>
            <a:pPr algn="r"/>
            <a:r>
              <a:rPr lang="ru-RU" b="1" dirty="0"/>
              <a:t>СЕКЦИЯ </a:t>
            </a:r>
            <a:r>
              <a:rPr lang="en-US" b="1" dirty="0"/>
              <a:t>GRID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160728" y="4534515"/>
            <a:ext cx="1676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dirty="0"/>
              <a:t>АРИФМЕТИКА</a:t>
            </a:r>
          </a:p>
          <a:p>
            <a:pPr algn="r"/>
            <a:r>
              <a:rPr lang="ru-RU" b="1" dirty="0"/>
              <a:t>СЕКЦИЯ </a:t>
            </a:r>
            <a:r>
              <a:rPr lang="en-US" b="1" dirty="0"/>
              <a:t>PROPS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376295" y="1738376"/>
            <a:ext cx="2703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itchFamily="2" charset="-52"/>
                <a:cs typeface="Arial" panose="020B0604020202020204" pitchFamily="34" charset="0"/>
              </a:rPr>
              <a:t>МИНУСЫ ПОДХОДА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6294" y="2013430"/>
            <a:ext cx="45279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Сложная и разрозненная структура данных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Негибкий расчет параметров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Долгая инициализация проекта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Невозможность предварительно оценить статистику по кубам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Трудоемкое сопоставление регионов равновесия с их параметрами равновесия (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EQUIL)</a:t>
            </a:r>
            <a:endParaRPr lang="ru-RU" sz="1600" dirty="0">
              <a:latin typeface="Roboto Light" panose="02000000000000000000" pitchFamily="2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376294" y="1767307"/>
            <a:ext cx="4527978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775084"/>
            <a:ext cx="6810040" cy="4605115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r="17313"/>
          <a:stretch/>
        </p:blipFill>
        <p:spPr>
          <a:xfrm>
            <a:off x="1991080" y="5196089"/>
            <a:ext cx="3171825" cy="1007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/>
          <a:srcRect r="4922"/>
          <a:stretch/>
        </p:blipFill>
        <p:spPr>
          <a:xfrm>
            <a:off x="3841618" y="2852119"/>
            <a:ext cx="3189178" cy="101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Прямоугольник 32"/>
          <p:cNvSpPr/>
          <p:nvPr/>
        </p:nvSpPr>
        <p:spPr>
          <a:xfrm>
            <a:off x="2395100" y="3077203"/>
            <a:ext cx="144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ИМПОРТ КУБОВ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-1" y="5413808"/>
            <a:ext cx="199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ОБОЗНАЧЕНИЕ РЕГИОНОВ ВНК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r="40926" b="57274"/>
          <a:stretch/>
        </p:blipFill>
        <p:spPr>
          <a:xfrm>
            <a:off x="3837150" y="4307452"/>
            <a:ext cx="3154697" cy="105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Прямоугольник 34"/>
          <p:cNvSpPr/>
          <p:nvPr/>
        </p:nvSpPr>
        <p:spPr>
          <a:xfrm>
            <a:off x="7376295" y="4864256"/>
            <a:ext cx="3812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itchFamily="2" charset="-52"/>
                <a:cs typeface="Arial" panose="020B0604020202020204" pitchFamily="34" charset="0"/>
              </a:rPr>
              <a:t>ТОП-3 ТИПИЧНЫХ ОШИБОК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76294" y="5139310"/>
            <a:ext cx="4527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Нехватка/неправильное введение параметров/корреляций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err="1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Нефизичное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распределение свойств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Несогласованность кубов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5803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АРИФМЕТИКА СВОЙСТВ В ВОРКФЛОУ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6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17353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6515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58802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расчета и задания кубов свойств в ГДМ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385037" y="1613888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Работа с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116593" y="2034828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Импорт данных из внешних источников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5969510" y="1613889"/>
            <a:ext cx="5934762" cy="4869374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14660" y="1628775"/>
            <a:ext cx="5563626" cy="4852481"/>
          </a:xfrm>
          <a:prstGeom prst="rect">
            <a:avLst/>
          </a:prstGeom>
          <a:noFill/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5"/>
          <a:srcRect b="19652"/>
          <a:stretch/>
        </p:blipFill>
        <p:spPr>
          <a:xfrm>
            <a:off x="405884" y="1937556"/>
            <a:ext cx="3710709" cy="4453720"/>
          </a:xfrm>
          <a:prstGeom prst="rect">
            <a:avLst/>
          </a:prstGeom>
        </p:spPr>
      </p:pic>
      <p:sp>
        <p:nvSpPr>
          <p:cNvPr id="37" name="Полилиния 36"/>
          <p:cNvSpPr/>
          <p:nvPr/>
        </p:nvSpPr>
        <p:spPr>
          <a:xfrm>
            <a:off x="3800147" y="2124269"/>
            <a:ext cx="358140" cy="566733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3800147" y="2781140"/>
            <a:ext cx="358140" cy="3326610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 38"/>
          <p:cNvSpPr/>
          <p:nvPr/>
        </p:nvSpPr>
        <p:spPr>
          <a:xfrm>
            <a:off x="3800147" y="6207671"/>
            <a:ext cx="358140" cy="183447"/>
          </a:xfrm>
          <a:custGeom>
            <a:avLst/>
            <a:gdLst>
              <a:gd name="connsiteX0" fmla="*/ 7620 w 731520"/>
              <a:gd name="connsiteY0" fmla="*/ 716280 h 716280"/>
              <a:gd name="connsiteX1" fmla="*/ 731520 w 731520"/>
              <a:gd name="connsiteY1" fmla="*/ 716280 h 716280"/>
              <a:gd name="connsiteX2" fmla="*/ 731520 w 731520"/>
              <a:gd name="connsiteY2" fmla="*/ 0 h 716280"/>
              <a:gd name="connsiteX3" fmla="*/ 0 w 731520"/>
              <a:gd name="connsiteY3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16280">
                <a:moveTo>
                  <a:pt x="7620" y="716280"/>
                </a:moveTo>
                <a:lnTo>
                  <a:pt x="731520" y="716280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116593" y="3840073"/>
            <a:ext cx="1903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Арифметика свойств всех секций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4137440" y="6003266"/>
            <a:ext cx="1903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Задание параметров ВНК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6040647" y="4578738"/>
            <a:ext cx="3129370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1155" y="3569374"/>
            <a:ext cx="2598822" cy="28105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Сопоставление ВНК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6040647" y="1690877"/>
            <a:ext cx="3129370" cy="28164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Карта параметра с косяками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9241153" y="1691382"/>
            <a:ext cx="2598823" cy="1801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Гистограмма, </a:t>
            </a:r>
            <a:r>
              <a:rPr lang="ru-RU" dirty="0" err="1">
                <a:solidFill>
                  <a:schemeClr val="tx1"/>
                </a:solidFill>
              </a:rPr>
              <a:t>кроссплот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С косяками</a:t>
            </a: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6"/>
          <a:srcRect r="17508"/>
          <a:stretch/>
        </p:blipFill>
        <p:spPr>
          <a:xfrm>
            <a:off x="6056997" y="1716752"/>
            <a:ext cx="3087003" cy="27686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36247" y="4133849"/>
            <a:ext cx="2763394" cy="35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79" y="4578736"/>
            <a:ext cx="3080452" cy="1793609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6458761" y="4595813"/>
            <a:ext cx="1784285" cy="146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0233212" y="2222283"/>
            <a:ext cx="863676" cy="7495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240" y="1683332"/>
            <a:ext cx="2571893" cy="1782669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10270409" y="2084296"/>
            <a:ext cx="826479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9"/>
          <a:srcRect t="1336"/>
          <a:stretch/>
        </p:blipFill>
        <p:spPr>
          <a:xfrm>
            <a:off x="9261240" y="3591911"/>
            <a:ext cx="2530635" cy="2600085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9276995" y="5928360"/>
            <a:ext cx="2187406" cy="30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9260571" y="5685151"/>
            <a:ext cx="256766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кубе задано 80 регионов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1153" y="6170746"/>
            <a:ext cx="2569847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таблице 78 (???)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6299050" y="3856849"/>
            <a:ext cx="2842005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KRWR </a:t>
            </a:r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в процентном выражении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6045576" y="4614954"/>
            <a:ext cx="30915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За пределами распределения </a:t>
            </a:r>
            <a:r>
              <a:rPr lang="ru-RU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9982201" y="1737791"/>
            <a:ext cx="1846030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Отрицательные </a:t>
            </a:r>
            <a:r>
              <a:rPr lang="ru-RU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Кпр</a:t>
            </a:r>
            <a:endParaRPr lang="ru-RU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209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159"/>
          <p:cNvSpPr/>
          <p:nvPr/>
        </p:nvSpPr>
        <p:spPr>
          <a:xfrm>
            <a:off x="3529287" y="3029153"/>
            <a:ext cx="785885" cy="80818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41461" y="4003262"/>
            <a:ext cx="785885" cy="80131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41461" y="4976941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545866" y="5949065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19407" y="2057962"/>
            <a:ext cx="785885" cy="8029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2038018" y="128432"/>
            <a:ext cx="9971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ОБРЕЗАНИЕ И ЭКСПОРТ МОДЕЛИ ДЛЯ РАСЧЕТА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7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7320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процесса обрезки части ГДМ для расчета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Сокращение времени на инициализацию и расчет модели. Повышение контроля качества входных данных для ГДМ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314660" y="205830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336706" y="210000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Задание многоугольника границ части модели (создание или загрузка)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3053382" y="2018122"/>
            <a:ext cx="431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1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314660" y="303078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336706" y="3062249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Создание фильтра скважин внутри многоугольника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2978041" y="2990602"/>
            <a:ext cx="582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2</a:t>
            </a:r>
          </a:p>
        </p:txBody>
      </p:sp>
      <p:sp>
        <p:nvSpPr>
          <p:cNvPr id="55" name="Стрелка вниз 54"/>
          <p:cNvSpPr/>
          <p:nvPr/>
        </p:nvSpPr>
        <p:spPr>
          <a:xfrm>
            <a:off x="311898" y="2830000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314660" y="497574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/>
          <p:cNvSpPr txBox="1"/>
          <p:nvPr/>
        </p:nvSpPr>
        <p:spPr>
          <a:xfrm>
            <a:off x="336706" y="5003416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арифметики свойств по введенным изменениям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2962011" y="4935562"/>
            <a:ext cx="6142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4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314660" y="5948222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336706" y="6087910"/>
            <a:ext cx="26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Экспорт ГДМ и дальнейший расчет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2967621" y="5908041"/>
            <a:ext cx="603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5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314660" y="4003263"/>
            <a:ext cx="3204755" cy="802597"/>
          </a:xfrm>
          <a:prstGeom prst="rect">
            <a:avLst/>
          </a:prstGeom>
          <a:solidFill>
            <a:srgbClr val="7FD7A7"/>
          </a:solidFill>
          <a:ln w="28575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336706" y="4060962"/>
            <a:ext cx="263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Расчет арифметики свойств по введенным изменениям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2968423" y="3963082"/>
            <a:ext cx="6014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3</a:t>
            </a:r>
          </a:p>
        </p:txBody>
      </p:sp>
      <p:sp>
        <p:nvSpPr>
          <p:cNvPr id="85" name="Стрелка вниз 84"/>
          <p:cNvSpPr/>
          <p:nvPr/>
        </p:nvSpPr>
        <p:spPr>
          <a:xfrm>
            <a:off x="3191438" y="5733617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Стрелка вниз 85"/>
          <p:cNvSpPr/>
          <p:nvPr/>
        </p:nvSpPr>
        <p:spPr>
          <a:xfrm>
            <a:off x="2231592" y="476785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трелка вниз 86"/>
          <p:cNvSpPr/>
          <p:nvPr/>
        </p:nvSpPr>
        <p:spPr>
          <a:xfrm>
            <a:off x="1271745" y="3799294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/>
        </p:nvGrpSpPr>
        <p:grpSpPr>
          <a:xfrm>
            <a:off x="3726950" y="3145244"/>
            <a:ext cx="416780" cy="567974"/>
            <a:chOff x="5555456" y="4779142"/>
            <a:chExt cx="416780" cy="567974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5555456" y="4889124"/>
              <a:ext cx="297656" cy="457992"/>
              <a:chOff x="5895975" y="4877993"/>
              <a:chExt cx="297656" cy="457992"/>
            </a:xfrm>
          </p:grpSpPr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6015038" y="4879181"/>
                <a:ext cx="62280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/>
              <p:cNvCxnSpPr/>
              <p:nvPr/>
            </p:nvCxnSpPr>
            <p:spPr>
              <a:xfrm>
                <a:off x="5895975" y="5335192"/>
                <a:ext cx="297656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/>
              <p:cNvCxnSpPr/>
              <p:nvPr/>
            </p:nvCxnSpPr>
            <p:spPr>
              <a:xfrm flipH="1" flipV="1">
                <a:off x="6041964" y="4878786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/>
              <p:cNvCxnSpPr/>
              <p:nvPr/>
            </p:nvCxnSpPr>
            <p:spPr>
              <a:xfrm flipH="1">
                <a:off x="5922696" y="4877993"/>
                <a:ext cx="124802" cy="45719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/>
              <p:cNvCxnSpPr/>
              <p:nvPr/>
            </p:nvCxnSpPr>
            <p:spPr>
              <a:xfrm flipH="1" flipV="1">
                <a:off x="5964315" y="5181600"/>
                <a:ext cx="191917" cy="8164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/>
              <p:cNvCxnSpPr/>
              <p:nvPr/>
            </p:nvCxnSpPr>
            <p:spPr>
              <a:xfrm flipH="1">
                <a:off x="5982411" y="5035967"/>
                <a:ext cx="119106" cy="50671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Полилиния 32"/>
            <p:cNvSpPr/>
            <p:nvPr/>
          </p:nvSpPr>
          <p:spPr>
            <a:xfrm>
              <a:off x="5750736" y="4779142"/>
              <a:ext cx="221500" cy="232305"/>
            </a:xfrm>
            <a:custGeom>
              <a:avLst/>
              <a:gdLst>
                <a:gd name="connsiteX0" fmla="*/ 0 w 292894"/>
                <a:gd name="connsiteY0" fmla="*/ 0 h 307181"/>
                <a:gd name="connsiteX1" fmla="*/ 292894 w 292894"/>
                <a:gd name="connsiteY1" fmla="*/ 0 h 307181"/>
                <a:gd name="connsiteX2" fmla="*/ 190500 w 292894"/>
                <a:gd name="connsiteY2" fmla="*/ 142875 h 307181"/>
                <a:gd name="connsiteX3" fmla="*/ 188119 w 292894"/>
                <a:gd name="connsiteY3" fmla="*/ 264318 h 307181"/>
                <a:gd name="connsiteX4" fmla="*/ 116681 w 292894"/>
                <a:gd name="connsiteY4" fmla="*/ 307181 h 307181"/>
                <a:gd name="connsiteX5" fmla="*/ 116681 w 292894"/>
                <a:gd name="connsiteY5" fmla="*/ 150018 h 307181"/>
                <a:gd name="connsiteX6" fmla="*/ 0 w 292894"/>
                <a:gd name="connsiteY6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894" h="307181">
                  <a:moveTo>
                    <a:pt x="0" y="0"/>
                  </a:moveTo>
                  <a:lnTo>
                    <a:pt x="292894" y="0"/>
                  </a:lnTo>
                  <a:lnTo>
                    <a:pt x="190500" y="142875"/>
                  </a:lnTo>
                  <a:cubicBezTo>
                    <a:pt x="189706" y="183356"/>
                    <a:pt x="188913" y="223837"/>
                    <a:pt x="188119" y="264318"/>
                  </a:cubicBezTo>
                  <a:lnTo>
                    <a:pt x="116681" y="307181"/>
                  </a:lnTo>
                  <a:lnTo>
                    <a:pt x="116681" y="15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6" name="Группа 145"/>
          <p:cNvGrpSpPr/>
          <p:nvPr/>
        </p:nvGrpSpPr>
        <p:grpSpPr>
          <a:xfrm>
            <a:off x="3646408" y="5156875"/>
            <a:ext cx="520579" cy="528740"/>
            <a:chOff x="6362700" y="2557866"/>
            <a:chExt cx="2983820" cy="3030593"/>
          </a:xfrm>
        </p:grpSpPr>
        <p:sp>
          <p:nvSpPr>
            <p:cNvPr id="130" name="Прямоугольник 129"/>
            <p:cNvSpPr/>
            <p:nvPr/>
          </p:nvSpPr>
          <p:spPr>
            <a:xfrm>
              <a:off x="6362700" y="3776684"/>
              <a:ext cx="1026426" cy="864644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Прямоугольник 130"/>
            <p:cNvSpPr/>
            <p:nvPr/>
          </p:nvSpPr>
          <p:spPr>
            <a:xfrm>
              <a:off x="7392021" y="4657013"/>
              <a:ext cx="951878" cy="905357"/>
            </a:xfrm>
            <a:prstGeom prst="rect">
              <a:avLst/>
            </a:pr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Прямоугольник 131"/>
            <p:cNvSpPr/>
            <p:nvPr/>
          </p:nvSpPr>
          <p:spPr>
            <a:xfrm>
              <a:off x="8367907" y="4030169"/>
              <a:ext cx="577228" cy="14959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571500 h 1476857"/>
                <a:gd name="connsiteX1" fmla="*/ 545478 w 951878"/>
                <a:gd name="connsiteY1" fmla="*/ 0 h 1476857"/>
                <a:gd name="connsiteX2" fmla="*/ 951878 w 951878"/>
                <a:gd name="connsiteY2" fmla="*/ 1476857 h 1476857"/>
                <a:gd name="connsiteX3" fmla="*/ 0 w 951878"/>
                <a:gd name="connsiteY3" fmla="*/ 1476857 h 1476857"/>
                <a:gd name="connsiteX4" fmla="*/ 0 w 951878"/>
                <a:gd name="connsiteY4" fmla="*/ 571500 h 1476857"/>
                <a:gd name="connsiteX0" fmla="*/ 0 w 596278"/>
                <a:gd name="connsiteY0" fmla="*/ 571500 h 1476857"/>
                <a:gd name="connsiteX1" fmla="*/ 545478 w 596278"/>
                <a:gd name="connsiteY1" fmla="*/ 0 h 1476857"/>
                <a:gd name="connsiteX2" fmla="*/ 596278 w 596278"/>
                <a:gd name="connsiteY2" fmla="*/ 810107 h 1476857"/>
                <a:gd name="connsiteX3" fmla="*/ 0 w 596278"/>
                <a:gd name="connsiteY3" fmla="*/ 1476857 h 1476857"/>
                <a:gd name="connsiteX4" fmla="*/ 0 w 596278"/>
                <a:gd name="connsiteY4" fmla="*/ 571500 h 1476857"/>
                <a:gd name="connsiteX0" fmla="*/ 0 w 570878"/>
                <a:gd name="connsiteY0" fmla="*/ 571500 h 1476857"/>
                <a:gd name="connsiteX1" fmla="*/ 545478 w 570878"/>
                <a:gd name="connsiteY1" fmla="*/ 0 h 1476857"/>
                <a:gd name="connsiteX2" fmla="*/ 570878 w 570878"/>
                <a:gd name="connsiteY2" fmla="*/ 873607 h 1476857"/>
                <a:gd name="connsiteX3" fmla="*/ 0 w 570878"/>
                <a:gd name="connsiteY3" fmla="*/ 1476857 h 1476857"/>
                <a:gd name="connsiteX4" fmla="*/ 0 w 570878"/>
                <a:gd name="connsiteY4" fmla="*/ 571500 h 1476857"/>
                <a:gd name="connsiteX0" fmla="*/ 0 w 564528"/>
                <a:gd name="connsiteY0" fmla="*/ 571500 h 1476857"/>
                <a:gd name="connsiteX1" fmla="*/ 545478 w 564528"/>
                <a:gd name="connsiteY1" fmla="*/ 0 h 1476857"/>
                <a:gd name="connsiteX2" fmla="*/ 564528 w 564528"/>
                <a:gd name="connsiteY2" fmla="*/ 899007 h 1476857"/>
                <a:gd name="connsiteX3" fmla="*/ 0 w 564528"/>
                <a:gd name="connsiteY3" fmla="*/ 1476857 h 1476857"/>
                <a:gd name="connsiteX4" fmla="*/ 0 w 564528"/>
                <a:gd name="connsiteY4" fmla="*/ 571500 h 1476857"/>
                <a:gd name="connsiteX0" fmla="*/ 0 w 577228"/>
                <a:gd name="connsiteY0" fmla="*/ 590550 h 1495907"/>
                <a:gd name="connsiteX1" fmla="*/ 577228 w 577228"/>
                <a:gd name="connsiteY1" fmla="*/ 0 h 1495907"/>
                <a:gd name="connsiteX2" fmla="*/ 564528 w 577228"/>
                <a:gd name="connsiteY2" fmla="*/ 918057 h 1495907"/>
                <a:gd name="connsiteX3" fmla="*/ 0 w 577228"/>
                <a:gd name="connsiteY3" fmla="*/ 1495907 h 1495907"/>
                <a:gd name="connsiteX4" fmla="*/ 0 w 577228"/>
                <a:gd name="connsiteY4" fmla="*/ 590550 h 149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28" h="1495907">
                  <a:moveTo>
                    <a:pt x="0" y="590550"/>
                  </a:moveTo>
                  <a:lnTo>
                    <a:pt x="577228" y="0"/>
                  </a:lnTo>
                  <a:lnTo>
                    <a:pt x="564528" y="918057"/>
                  </a:lnTo>
                  <a:lnTo>
                    <a:pt x="0" y="1495907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Прямоугольник 132"/>
            <p:cNvSpPr/>
            <p:nvPr/>
          </p:nvSpPr>
          <p:spPr>
            <a:xfrm>
              <a:off x="8934217" y="2770258"/>
              <a:ext cx="412128" cy="121650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28" h="1216507">
                  <a:moveTo>
                    <a:pt x="0" y="412750"/>
                  </a:moveTo>
                  <a:lnTo>
                    <a:pt x="393078" y="0"/>
                  </a:lnTo>
                  <a:cubicBezTo>
                    <a:pt x="395195" y="250986"/>
                    <a:pt x="410011" y="546421"/>
                    <a:pt x="412128" y="797407"/>
                  </a:cubicBezTo>
                  <a:lnTo>
                    <a:pt x="25400" y="1216507"/>
                  </a:lnTo>
                  <a:lnTo>
                    <a:pt x="0" y="412750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Прямоугольник 132"/>
            <p:cNvSpPr/>
            <p:nvPr/>
          </p:nvSpPr>
          <p:spPr>
            <a:xfrm rot="13500000">
              <a:off x="6828712" y="2705086"/>
              <a:ext cx="723746" cy="1508366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285" h="1508366">
                  <a:moveTo>
                    <a:pt x="1" y="686648"/>
                  </a:moveTo>
                  <a:lnTo>
                    <a:pt x="734235" y="0"/>
                  </a:lnTo>
                  <a:cubicBezTo>
                    <a:pt x="736352" y="250986"/>
                    <a:pt x="751168" y="546421"/>
                    <a:pt x="753285" y="797407"/>
                  </a:cubicBezTo>
                  <a:lnTo>
                    <a:pt x="34747" y="1508366"/>
                  </a:lnTo>
                  <a:lnTo>
                    <a:pt x="1" y="686648"/>
                  </a:lnTo>
                  <a:close/>
                </a:path>
              </a:pathLst>
            </a:custGeom>
            <a:solidFill>
              <a:srgbClr val="F68C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Прямоугольник 132"/>
            <p:cNvSpPr/>
            <p:nvPr/>
          </p:nvSpPr>
          <p:spPr>
            <a:xfrm rot="13500000">
              <a:off x="8320855" y="2263216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68C6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Прямоугольник 132"/>
            <p:cNvSpPr/>
            <p:nvPr/>
          </p:nvSpPr>
          <p:spPr>
            <a:xfrm rot="13500000">
              <a:off x="7324159" y="2267383"/>
              <a:ext cx="706907" cy="1296208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296208">
                  <a:moveTo>
                    <a:pt x="0" y="659707"/>
                  </a:moveTo>
                  <a:lnTo>
                    <a:pt x="713204" y="0"/>
                  </a:lnTo>
                  <a:cubicBezTo>
                    <a:pt x="715321" y="250986"/>
                    <a:pt x="733642" y="334263"/>
                    <a:pt x="735759" y="585249"/>
                  </a:cubicBezTo>
                  <a:lnTo>
                    <a:pt x="17221" y="1296208"/>
                  </a:lnTo>
                  <a:cubicBezTo>
                    <a:pt x="14985" y="1094144"/>
                    <a:pt x="2236" y="861771"/>
                    <a:pt x="0" y="65970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Прямоугольник 132"/>
            <p:cNvSpPr/>
            <p:nvPr/>
          </p:nvSpPr>
          <p:spPr>
            <a:xfrm rot="13500000">
              <a:off x="7815865" y="2683989"/>
              <a:ext cx="706907" cy="1494897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59" h="1494897">
                  <a:moveTo>
                    <a:pt x="0" y="636134"/>
                  </a:moveTo>
                  <a:lnTo>
                    <a:pt x="660628" y="0"/>
                  </a:lnTo>
                  <a:cubicBezTo>
                    <a:pt x="662745" y="250986"/>
                    <a:pt x="733642" y="532952"/>
                    <a:pt x="735759" y="783938"/>
                  </a:cubicBezTo>
                  <a:lnTo>
                    <a:pt x="17221" y="1494897"/>
                  </a:lnTo>
                  <a:cubicBezTo>
                    <a:pt x="14985" y="1292833"/>
                    <a:pt x="2236" y="838198"/>
                    <a:pt x="0" y="636134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32"/>
            <p:cNvSpPr/>
            <p:nvPr/>
          </p:nvSpPr>
          <p:spPr>
            <a:xfrm>
              <a:off x="8944832" y="3613845"/>
              <a:ext cx="401688" cy="12710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83" h="1271060">
                  <a:moveTo>
                    <a:pt x="0" y="412297"/>
                  </a:moveTo>
                  <a:lnTo>
                    <a:pt x="417739" y="0"/>
                  </a:lnTo>
                  <a:cubicBezTo>
                    <a:pt x="419856" y="250986"/>
                    <a:pt x="411444" y="613916"/>
                    <a:pt x="413561" y="864902"/>
                  </a:cubicBezTo>
                  <a:lnTo>
                    <a:pt x="17221" y="1271060"/>
                  </a:lnTo>
                  <a:cubicBezTo>
                    <a:pt x="14985" y="1068996"/>
                    <a:pt x="2236" y="614361"/>
                    <a:pt x="0" y="4122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32"/>
            <p:cNvSpPr/>
            <p:nvPr/>
          </p:nvSpPr>
          <p:spPr>
            <a:xfrm>
              <a:off x="8358491" y="3205103"/>
              <a:ext cx="568792" cy="1385360"/>
            </a:xfrm>
            <a:custGeom>
              <a:avLst/>
              <a:gdLst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0 w 951878"/>
                <a:gd name="connsiteY3" fmla="*/ 905357 h 905357"/>
                <a:gd name="connsiteX4" fmla="*/ 0 w 951878"/>
                <a:gd name="connsiteY4" fmla="*/ 0 h 905357"/>
                <a:gd name="connsiteX0" fmla="*/ 0 w 951878"/>
                <a:gd name="connsiteY0" fmla="*/ 0 h 905357"/>
                <a:gd name="connsiteX1" fmla="*/ 951878 w 951878"/>
                <a:gd name="connsiteY1" fmla="*/ 0 h 905357"/>
                <a:gd name="connsiteX2" fmla="*/ 951878 w 951878"/>
                <a:gd name="connsiteY2" fmla="*/ 905357 h 905357"/>
                <a:gd name="connsiteX3" fmla="*/ 25400 w 951878"/>
                <a:gd name="connsiteY3" fmla="*/ 803757 h 905357"/>
                <a:gd name="connsiteX4" fmla="*/ 0 w 951878"/>
                <a:gd name="connsiteY4" fmla="*/ 0 h 905357"/>
                <a:gd name="connsiteX0" fmla="*/ 0 w 951878"/>
                <a:gd name="connsiteY0" fmla="*/ 0 h 803757"/>
                <a:gd name="connsiteX1" fmla="*/ 951878 w 951878"/>
                <a:gd name="connsiteY1" fmla="*/ 0 h 803757"/>
                <a:gd name="connsiteX2" fmla="*/ 450228 w 951878"/>
                <a:gd name="connsiteY2" fmla="*/ 308457 h 803757"/>
                <a:gd name="connsiteX3" fmla="*/ 25400 w 951878"/>
                <a:gd name="connsiteY3" fmla="*/ 803757 h 803757"/>
                <a:gd name="connsiteX4" fmla="*/ 0 w 951878"/>
                <a:gd name="connsiteY4" fmla="*/ 0 h 803757"/>
                <a:gd name="connsiteX0" fmla="*/ 0 w 450228"/>
                <a:gd name="connsiteY0" fmla="*/ 412750 h 1216507"/>
                <a:gd name="connsiteX1" fmla="*/ 393078 w 450228"/>
                <a:gd name="connsiteY1" fmla="*/ 0 h 1216507"/>
                <a:gd name="connsiteX2" fmla="*/ 450228 w 450228"/>
                <a:gd name="connsiteY2" fmla="*/ 721207 h 1216507"/>
                <a:gd name="connsiteX3" fmla="*/ 25400 w 450228"/>
                <a:gd name="connsiteY3" fmla="*/ 1216507 h 1216507"/>
                <a:gd name="connsiteX4" fmla="*/ 0 w 450228"/>
                <a:gd name="connsiteY4" fmla="*/ 412750 h 1216507"/>
                <a:gd name="connsiteX0" fmla="*/ 0 w 399428"/>
                <a:gd name="connsiteY0" fmla="*/ 412750 h 1216507"/>
                <a:gd name="connsiteX1" fmla="*/ 393078 w 399428"/>
                <a:gd name="connsiteY1" fmla="*/ 0 h 1216507"/>
                <a:gd name="connsiteX2" fmla="*/ 399428 w 399428"/>
                <a:gd name="connsiteY2" fmla="*/ 752957 h 1216507"/>
                <a:gd name="connsiteX3" fmla="*/ 25400 w 399428"/>
                <a:gd name="connsiteY3" fmla="*/ 1216507 h 1216507"/>
                <a:gd name="connsiteX4" fmla="*/ 0 w 399428"/>
                <a:gd name="connsiteY4" fmla="*/ 412750 h 1216507"/>
                <a:gd name="connsiteX0" fmla="*/ 0 w 412128"/>
                <a:gd name="connsiteY0" fmla="*/ 412750 h 1216507"/>
                <a:gd name="connsiteX1" fmla="*/ 393078 w 412128"/>
                <a:gd name="connsiteY1" fmla="*/ 0 h 1216507"/>
                <a:gd name="connsiteX2" fmla="*/ 412128 w 412128"/>
                <a:gd name="connsiteY2" fmla="*/ 797407 h 1216507"/>
                <a:gd name="connsiteX3" fmla="*/ 25400 w 412128"/>
                <a:gd name="connsiteY3" fmla="*/ 1216507 h 1216507"/>
                <a:gd name="connsiteX4" fmla="*/ 0 w 412128"/>
                <a:gd name="connsiteY4" fmla="*/ 412750 h 1216507"/>
                <a:gd name="connsiteX0" fmla="*/ 306410 w 718538"/>
                <a:gd name="connsiteY0" fmla="*/ 412750 h 1508366"/>
                <a:gd name="connsiteX1" fmla="*/ 699488 w 718538"/>
                <a:gd name="connsiteY1" fmla="*/ 0 h 1508366"/>
                <a:gd name="connsiteX2" fmla="*/ 718538 w 718538"/>
                <a:gd name="connsiteY2" fmla="*/ 797407 h 1508366"/>
                <a:gd name="connsiteX3" fmla="*/ 0 w 718538"/>
                <a:gd name="connsiteY3" fmla="*/ 1508366 h 1508366"/>
                <a:gd name="connsiteX4" fmla="*/ 306410 w 718538"/>
                <a:gd name="connsiteY4" fmla="*/ 412750 h 1508366"/>
                <a:gd name="connsiteX0" fmla="*/ 1 w 753285"/>
                <a:gd name="connsiteY0" fmla="*/ 686648 h 1508366"/>
                <a:gd name="connsiteX1" fmla="*/ 734235 w 753285"/>
                <a:gd name="connsiteY1" fmla="*/ 0 h 1508366"/>
                <a:gd name="connsiteX2" fmla="*/ 753285 w 753285"/>
                <a:gd name="connsiteY2" fmla="*/ 797407 h 1508366"/>
                <a:gd name="connsiteX3" fmla="*/ 34747 w 753285"/>
                <a:gd name="connsiteY3" fmla="*/ 1508366 h 1508366"/>
                <a:gd name="connsiteX4" fmla="*/ 1 w 753285"/>
                <a:gd name="connsiteY4" fmla="*/ 686648 h 1508366"/>
                <a:gd name="connsiteX0" fmla="*/ 0 w 753284"/>
                <a:gd name="connsiteY0" fmla="*/ 474490 h 1296208"/>
                <a:gd name="connsiteX1" fmla="*/ 730729 w 753284"/>
                <a:gd name="connsiteY1" fmla="*/ 0 h 1296208"/>
                <a:gd name="connsiteX2" fmla="*/ 753284 w 753284"/>
                <a:gd name="connsiteY2" fmla="*/ 585249 h 1296208"/>
                <a:gd name="connsiteX3" fmla="*/ 34746 w 753284"/>
                <a:gd name="connsiteY3" fmla="*/ 1296208 h 1296208"/>
                <a:gd name="connsiteX4" fmla="*/ 0 w 753284"/>
                <a:gd name="connsiteY4" fmla="*/ 474490 h 1296208"/>
                <a:gd name="connsiteX0" fmla="*/ 1 w 725246"/>
                <a:gd name="connsiteY0" fmla="*/ 690016 h 1296208"/>
                <a:gd name="connsiteX1" fmla="*/ 702691 w 725246"/>
                <a:gd name="connsiteY1" fmla="*/ 0 h 1296208"/>
                <a:gd name="connsiteX2" fmla="*/ 725246 w 725246"/>
                <a:gd name="connsiteY2" fmla="*/ 585249 h 1296208"/>
                <a:gd name="connsiteX3" fmla="*/ 6708 w 725246"/>
                <a:gd name="connsiteY3" fmla="*/ 1296208 h 1296208"/>
                <a:gd name="connsiteX4" fmla="*/ 1 w 725246"/>
                <a:gd name="connsiteY4" fmla="*/ 690016 h 1296208"/>
                <a:gd name="connsiteX0" fmla="*/ 0 w 735759"/>
                <a:gd name="connsiteY0" fmla="*/ 659707 h 1296208"/>
                <a:gd name="connsiteX1" fmla="*/ 713204 w 735759"/>
                <a:gd name="connsiteY1" fmla="*/ 0 h 1296208"/>
                <a:gd name="connsiteX2" fmla="*/ 735759 w 735759"/>
                <a:gd name="connsiteY2" fmla="*/ 585249 h 1296208"/>
                <a:gd name="connsiteX3" fmla="*/ 17221 w 735759"/>
                <a:gd name="connsiteY3" fmla="*/ 1296208 h 1296208"/>
                <a:gd name="connsiteX4" fmla="*/ 0 w 735759"/>
                <a:gd name="connsiteY4" fmla="*/ 659707 h 1296208"/>
                <a:gd name="connsiteX0" fmla="*/ 0 w 735759"/>
                <a:gd name="connsiteY0" fmla="*/ 858396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858396 h 1494897"/>
                <a:gd name="connsiteX0" fmla="*/ 0 w 735759"/>
                <a:gd name="connsiteY0" fmla="*/ 636134 h 1494897"/>
                <a:gd name="connsiteX1" fmla="*/ 660628 w 735759"/>
                <a:gd name="connsiteY1" fmla="*/ 0 h 1494897"/>
                <a:gd name="connsiteX2" fmla="*/ 735759 w 735759"/>
                <a:gd name="connsiteY2" fmla="*/ 783938 h 1494897"/>
                <a:gd name="connsiteX3" fmla="*/ 17221 w 735759"/>
                <a:gd name="connsiteY3" fmla="*/ 1494897 h 1494897"/>
                <a:gd name="connsiteX4" fmla="*/ 0 w 735759"/>
                <a:gd name="connsiteY4" fmla="*/ 636134 h 1494897"/>
                <a:gd name="connsiteX0" fmla="*/ 0 w 735759"/>
                <a:gd name="connsiteY0" fmla="*/ 421822 h 1280585"/>
                <a:gd name="connsiteX1" fmla="*/ 432611 w 735759"/>
                <a:gd name="connsiteY1" fmla="*/ 0 h 1280585"/>
                <a:gd name="connsiteX2" fmla="*/ 735759 w 735759"/>
                <a:gd name="connsiteY2" fmla="*/ 569626 h 1280585"/>
                <a:gd name="connsiteX3" fmla="*/ 17221 w 735759"/>
                <a:gd name="connsiteY3" fmla="*/ 1280585 h 1280585"/>
                <a:gd name="connsiteX4" fmla="*/ 0 w 735759"/>
                <a:gd name="connsiteY4" fmla="*/ 421822 h 1280585"/>
                <a:gd name="connsiteX0" fmla="*/ 0 w 432955"/>
                <a:gd name="connsiteY0" fmla="*/ 421822 h 1280585"/>
                <a:gd name="connsiteX1" fmla="*/ 432611 w 432955"/>
                <a:gd name="connsiteY1" fmla="*/ 0 h 1280585"/>
                <a:gd name="connsiteX2" fmla="*/ 428433 w 432955"/>
                <a:gd name="connsiteY2" fmla="*/ 831564 h 1280585"/>
                <a:gd name="connsiteX3" fmla="*/ 17221 w 432955"/>
                <a:gd name="connsiteY3" fmla="*/ 1280585 h 1280585"/>
                <a:gd name="connsiteX4" fmla="*/ 0 w 432955"/>
                <a:gd name="connsiteY4" fmla="*/ 421822 h 1280585"/>
                <a:gd name="connsiteX0" fmla="*/ 0 w 432747"/>
                <a:gd name="connsiteY0" fmla="*/ 421822 h 1280585"/>
                <a:gd name="connsiteX1" fmla="*/ 432611 w 432747"/>
                <a:gd name="connsiteY1" fmla="*/ 0 h 1280585"/>
                <a:gd name="connsiteX2" fmla="*/ 413561 w 432747"/>
                <a:gd name="connsiteY2" fmla="*/ 874427 h 1280585"/>
                <a:gd name="connsiteX3" fmla="*/ 17221 w 432747"/>
                <a:gd name="connsiteY3" fmla="*/ 1280585 h 1280585"/>
                <a:gd name="connsiteX4" fmla="*/ 0 w 432747"/>
                <a:gd name="connsiteY4" fmla="*/ 421822 h 1280585"/>
                <a:gd name="connsiteX0" fmla="*/ 0 w 418083"/>
                <a:gd name="connsiteY0" fmla="*/ 412297 h 1271060"/>
                <a:gd name="connsiteX1" fmla="*/ 417739 w 418083"/>
                <a:gd name="connsiteY1" fmla="*/ 0 h 1271060"/>
                <a:gd name="connsiteX2" fmla="*/ 413561 w 418083"/>
                <a:gd name="connsiteY2" fmla="*/ 864902 h 1271060"/>
                <a:gd name="connsiteX3" fmla="*/ 17221 w 418083"/>
                <a:gd name="connsiteY3" fmla="*/ 1271060 h 1271060"/>
                <a:gd name="connsiteX4" fmla="*/ 0 w 418083"/>
                <a:gd name="connsiteY4" fmla="*/ 412297 h 1271060"/>
                <a:gd name="connsiteX0" fmla="*/ 0 w 413126"/>
                <a:gd name="connsiteY0" fmla="*/ 450397 h 1271060"/>
                <a:gd name="connsiteX1" fmla="*/ 412782 w 413126"/>
                <a:gd name="connsiteY1" fmla="*/ 0 h 1271060"/>
                <a:gd name="connsiteX2" fmla="*/ 408604 w 413126"/>
                <a:gd name="connsiteY2" fmla="*/ 864902 h 1271060"/>
                <a:gd name="connsiteX3" fmla="*/ 12264 w 413126"/>
                <a:gd name="connsiteY3" fmla="*/ 1271060 h 1271060"/>
                <a:gd name="connsiteX4" fmla="*/ 0 w 413126"/>
                <a:gd name="connsiteY4" fmla="*/ 450397 h 1271060"/>
                <a:gd name="connsiteX0" fmla="*/ 0 w 586291"/>
                <a:gd name="connsiteY0" fmla="*/ 564697 h 1385360"/>
                <a:gd name="connsiteX1" fmla="*/ 586273 w 586291"/>
                <a:gd name="connsiteY1" fmla="*/ 0 h 1385360"/>
                <a:gd name="connsiteX2" fmla="*/ 408604 w 586291"/>
                <a:gd name="connsiteY2" fmla="*/ 979202 h 1385360"/>
                <a:gd name="connsiteX3" fmla="*/ 12264 w 586291"/>
                <a:gd name="connsiteY3" fmla="*/ 1385360 h 1385360"/>
                <a:gd name="connsiteX4" fmla="*/ 0 w 586291"/>
                <a:gd name="connsiteY4" fmla="*/ 564697 h 1385360"/>
                <a:gd name="connsiteX0" fmla="*/ 0 w 592008"/>
                <a:gd name="connsiteY0" fmla="*/ 564697 h 1385360"/>
                <a:gd name="connsiteX1" fmla="*/ 586273 w 592008"/>
                <a:gd name="connsiteY1" fmla="*/ 0 h 1385360"/>
                <a:gd name="connsiteX2" fmla="*/ 592008 w 592008"/>
                <a:gd name="connsiteY2" fmla="*/ 802990 h 1385360"/>
                <a:gd name="connsiteX3" fmla="*/ 12264 w 592008"/>
                <a:gd name="connsiteY3" fmla="*/ 1385360 h 1385360"/>
                <a:gd name="connsiteX4" fmla="*/ 0 w 592008"/>
                <a:gd name="connsiteY4" fmla="*/ 564697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008" h="1385360">
                  <a:moveTo>
                    <a:pt x="0" y="564697"/>
                  </a:moveTo>
                  <a:lnTo>
                    <a:pt x="586273" y="0"/>
                  </a:lnTo>
                  <a:cubicBezTo>
                    <a:pt x="588390" y="250986"/>
                    <a:pt x="589891" y="552004"/>
                    <a:pt x="592008" y="802990"/>
                  </a:cubicBezTo>
                  <a:lnTo>
                    <a:pt x="12264" y="1385360"/>
                  </a:lnTo>
                  <a:cubicBezTo>
                    <a:pt x="10028" y="1183296"/>
                    <a:pt x="2236" y="766761"/>
                    <a:pt x="0" y="564697"/>
                  </a:cubicBezTo>
                  <a:close/>
                </a:path>
              </a:pathLst>
            </a:cu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/>
            <p:cNvSpPr/>
            <p:nvPr/>
          </p:nvSpPr>
          <p:spPr>
            <a:xfrm>
              <a:off x="7405041" y="3785253"/>
              <a:ext cx="926605" cy="864644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6374557" y="4649896"/>
              <a:ext cx="1000280" cy="889217"/>
            </a:xfrm>
            <a:prstGeom prst="rect">
              <a:avLst/>
            </a:prstGeom>
            <a:solidFill>
              <a:srgbClr val="FFFFA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6" name="Прямая соединительная линия 95"/>
            <p:cNvCxnSpPr/>
            <p:nvPr/>
          </p:nvCxnSpPr>
          <p:spPr>
            <a:xfrm>
              <a:off x="6372688" y="3776684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6363162" y="5554799"/>
              <a:ext cx="19807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 flipV="1">
              <a:off x="6372688" y="3767159"/>
              <a:ext cx="0" cy="1787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V="1">
              <a:off x="8343899" y="3751742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7374837" y="2693102"/>
              <a:ext cx="19451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V="1">
              <a:off x="9334267" y="2678917"/>
              <a:ext cx="0" cy="18367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V="1">
              <a:off x="8353425" y="4502913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V="1">
              <a:off x="8337361" y="2737360"/>
              <a:ext cx="980842" cy="1039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V="1">
              <a:off x="6362700" y="2706196"/>
              <a:ext cx="1026426" cy="10876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>
              <a:off x="6970025" y="3143795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6372688" y="4641328"/>
              <a:ext cx="19596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8929688" y="315996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>
              <a:off x="7393889" y="3767159"/>
              <a:ext cx="0" cy="1795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/>
            <p:cNvCxnSpPr/>
            <p:nvPr/>
          </p:nvCxnSpPr>
          <p:spPr>
            <a:xfrm flipV="1">
              <a:off x="8332235" y="3581395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/>
            <p:nvPr/>
          </p:nvCxnSpPr>
          <p:spPr>
            <a:xfrm flipV="1">
              <a:off x="7380198" y="2715500"/>
              <a:ext cx="1005974" cy="1065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Группа 152"/>
          <p:cNvGrpSpPr/>
          <p:nvPr/>
        </p:nvGrpSpPr>
        <p:grpSpPr>
          <a:xfrm>
            <a:off x="3696758" y="6097107"/>
            <a:ext cx="434247" cy="518484"/>
            <a:chOff x="7023828" y="3726978"/>
            <a:chExt cx="434247" cy="518484"/>
          </a:xfrm>
        </p:grpSpPr>
        <p:sp>
          <p:nvSpPr>
            <p:cNvPr id="148" name="Овал 147"/>
            <p:cNvSpPr/>
            <p:nvPr/>
          </p:nvSpPr>
          <p:spPr>
            <a:xfrm>
              <a:off x="7023828" y="3811215"/>
              <a:ext cx="434247" cy="434247"/>
            </a:xfrm>
            <a:prstGeom prst="ellipse">
              <a:avLst/>
            </a:prstGeom>
            <a:noFill/>
            <a:ln w="5715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119074" y="3726978"/>
              <a:ext cx="243752" cy="17827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1" name="Прямая соединительная линия 150"/>
            <p:cNvCxnSpPr/>
            <p:nvPr/>
          </p:nvCxnSpPr>
          <p:spPr>
            <a:xfrm>
              <a:off x="7243331" y="3767159"/>
              <a:ext cx="0" cy="178272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8" name="Рисунок 157"/>
          <p:cNvPicPr>
            <a:picLocks noChangeAspect="1"/>
          </p:cNvPicPr>
          <p:nvPr/>
        </p:nvPicPr>
        <p:blipFill rotWithShape="1">
          <a:blip r:embed="rId5"/>
          <a:srcRect l="12085" t="48276" r="44658" b="13469"/>
          <a:stretch/>
        </p:blipFill>
        <p:spPr>
          <a:xfrm>
            <a:off x="3534855" y="4138357"/>
            <a:ext cx="814255" cy="515436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3548227" y="2109754"/>
            <a:ext cx="715041" cy="740691"/>
            <a:chOff x="6231021" y="3170338"/>
            <a:chExt cx="2137477" cy="2214152"/>
          </a:xfrm>
        </p:grpSpPr>
        <p:sp>
          <p:nvSpPr>
            <p:cNvPr id="165" name="Полилиния 164"/>
            <p:cNvSpPr/>
            <p:nvPr/>
          </p:nvSpPr>
          <p:spPr>
            <a:xfrm>
              <a:off x="6486525" y="3400425"/>
              <a:ext cx="1619250" cy="1704975"/>
            </a:xfrm>
            <a:custGeom>
              <a:avLst/>
              <a:gdLst>
                <a:gd name="connsiteX0" fmla="*/ 923925 w 1619250"/>
                <a:gd name="connsiteY0" fmla="*/ 0 h 1704975"/>
                <a:gd name="connsiteX1" fmla="*/ 0 w 1619250"/>
                <a:gd name="connsiteY1" fmla="*/ 1266825 h 1704975"/>
                <a:gd name="connsiteX2" fmla="*/ 1619250 w 1619250"/>
                <a:gd name="connsiteY2" fmla="*/ 1704975 h 1704975"/>
                <a:gd name="connsiteX3" fmla="*/ 1590675 w 1619250"/>
                <a:gd name="connsiteY3" fmla="*/ 638175 h 1704975"/>
                <a:gd name="connsiteX4" fmla="*/ 1590675 w 1619250"/>
                <a:gd name="connsiteY4" fmla="*/ 638175 h 1704975"/>
                <a:gd name="connsiteX5" fmla="*/ 1600200 w 1619250"/>
                <a:gd name="connsiteY5" fmla="*/ 64770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0" h="1704975">
                  <a:moveTo>
                    <a:pt x="923925" y="0"/>
                  </a:moveTo>
                  <a:lnTo>
                    <a:pt x="0" y="1266825"/>
                  </a:lnTo>
                  <a:lnTo>
                    <a:pt x="1619250" y="1704975"/>
                  </a:lnTo>
                  <a:lnTo>
                    <a:pt x="1590675" y="638175"/>
                  </a:lnTo>
                  <a:lnTo>
                    <a:pt x="1590675" y="638175"/>
                  </a:lnTo>
                  <a:lnTo>
                    <a:pt x="1600200" y="64770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/>
            <p:cNvSpPr/>
            <p:nvPr/>
          </p:nvSpPr>
          <p:spPr>
            <a:xfrm>
              <a:off x="7159231" y="3170338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/>
            <p:cNvSpPr/>
            <p:nvPr/>
          </p:nvSpPr>
          <p:spPr>
            <a:xfrm>
              <a:off x="6231021" y="4379461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/>
            <p:cNvSpPr/>
            <p:nvPr/>
          </p:nvSpPr>
          <p:spPr>
            <a:xfrm>
              <a:off x="7818370" y="4846415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/>
            <p:cNvSpPr/>
            <p:nvPr/>
          </p:nvSpPr>
          <p:spPr>
            <a:xfrm>
              <a:off x="7830423" y="3784954"/>
              <a:ext cx="538075" cy="5380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5576268" y="3232346"/>
            <a:ext cx="5924389" cy="3344538"/>
            <a:chOff x="5707986" y="2668863"/>
            <a:chExt cx="4030739" cy="2275502"/>
          </a:xfrm>
        </p:grpSpPr>
        <p:pic>
          <p:nvPicPr>
            <p:cNvPr id="180" name="Рисунок 17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9" b="89929" l="9979" r="97209"/>
                      </a14:imgEffect>
                    </a14:imgLayer>
                  </a14:imgProps>
                </a:ext>
              </a:extLst>
            </a:blip>
            <a:srcRect l="11400" t="11255" r="5220" b="19754"/>
            <a:stretch/>
          </p:blipFill>
          <p:spPr>
            <a:xfrm>
              <a:off x="5729750" y="2668863"/>
              <a:ext cx="4008975" cy="227550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5143" y1="57681" x2="15143" y2="57681"/>
                          <a14:backgroundMark x1="29170" y1="48118" x2="29170" y2="48118"/>
                          <a14:backgroundMark x1="55967" y1="64191" x2="55967" y2="64191"/>
                          <a14:backgroundMark x1="54013" y1="68260" x2="54013" y2="68260"/>
                        </a14:backgroundRemoval>
                      </a14:imgEffect>
                    </a14:imgLayer>
                  </a14:imgProps>
                </a:ext>
              </a:extLst>
            </a:blip>
            <a:srcRect l="10889" t="35952" r="41785" b="19398"/>
            <a:stretch/>
          </p:blipFill>
          <p:spPr>
            <a:xfrm>
              <a:off x="5707986" y="2761800"/>
              <a:ext cx="2206171" cy="1427814"/>
            </a:xfrm>
            <a:prstGeom prst="rect">
              <a:avLst/>
            </a:prstGeom>
          </p:spPr>
        </p:pic>
        <p:cxnSp>
          <p:nvCxnSpPr>
            <p:cNvPr id="182" name="Прямая соединительная линия 181"/>
            <p:cNvCxnSpPr/>
            <p:nvPr/>
          </p:nvCxnSpPr>
          <p:spPr>
            <a:xfrm>
              <a:off x="5745223" y="3509031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>
              <a:off x="6078692" y="3767158"/>
              <a:ext cx="0" cy="1091719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ая соединительная линия 186"/>
            <p:cNvCxnSpPr/>
            <p:nvPr/>
          </p:nvCxnSpPr>
          <p:spPr>
            <a:xfrm>
              <a:off x="6458938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Прямая соединительная линия 188"/>
            <p:cNvCxnSpPr/>
            <p:nvPr/>
          </p:nvCxnSpPr>
          <p:spPr>
            <a:xfrm>
              <a:off x="7554407" y="3933744"/>
              <a:ext cx="0" cy="1007467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Прямая соединительная линия 190"/>
            <p:cNvCxnSpPr/>
            <p:nvPr/>
          </p:nvCxnSpPr>
          <p:spPr>
            <a:xfrm>
              <a:off x="7877945" y="3651976"/>
              <a:ext cx="0" cy="1150330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4666181" y="1765728"/>
            <a:ext cx="72183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b="1" dirty="0">
                <a:latin typeface="Montserrat" panose="00000500000000000000" pitchFamily="2" charset="-52"/>
                <a:ea typeface="Roboto Light" panose="02000000000000000000" pitchFamily="2" charset="0"/>
              </a:rPr>
              <a:t>Для чего?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  <a:ea typeface="Roboto Light" panose="02000000000000000000" pitchFamily="2" charset="0"/>
              </a:rPr>
              <a:t>Проверка гипотез на части модели с более быстрым расчетом</a:t>
            </a:r>
            <a:endParaRPr lang="en-US" sz="1600" dirty="0">
              <a:latin typeface="Montserrat" panose="00000500000000000000" pitchFamily="2" charset="-52"/>
              <a:ea typeface="Roboto Light" panose="02000000000000000000" pitchFamily="2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  <a:ea typeface="Roboto Light" panose="02000000000000000000" pitchFamily="2" charset="0"/>
              </a:rPr>
              <a:t>Возможность разделить части по пользователям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  <a:ea typeface="Roboto Light" panose="02000000000000000000" pitchFamily="2" charset="0"/>
              </a:rPr>
              <a:t>Упрощение анализа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  <a:ea typeface="Roboto Light" panose="02000000000000000000" pitchFamily="2" charset="0"/>
              </a:rPr>
              <a:t>Снижение нагрузки на ПК</a:t>
            </a:r>
          </a:p>
        </p:txBody>
      </p:sp>
      <p:sp>
        <p:nvSpPr>
          <p:cNvPr id="196" name="Прямоугольник 195"/>
          <p:cNvSpPr/>
          <p:nvPr/>
        </p:nvSpPr>
        <p:spPr>
          <a:xfrm>
            <a:off x="209217" y="1753707"/>
            <a:ext cx="365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Montserrat" pitchFamily="2" charset="-52"/>
                <a:cs typeface="Arial" panose="020B0604020202020204" pitchFamily="34" charset="0"/>
              </a:rPr>
              <a:t>Задачи в </a:t>
            </a:r>
            <a:r>
              <a:rPr lang="en-US" sz="1600" dirty="0">
                <a:latin typeface="Montserrat" pitchFamily="2" charset="-52"/>
                <a:cs typeface="Arial" panose="020B0604020202020204" pitchFamily="34" charset="0"/>
              </a:rPr>
              <a:t>WORKFLOW</a:t>
            </a:r>
            <a:endParaRPr lang="ru-RU" sz="1600" dirty="0">
              <a:latin typeface="Montserrat" pitchFamily="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Диаграмма 20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131065"/>
              </p:ext>
            </p:extLst>
          </p:nvPr>
        </p:nvGraphicFramePr>
        <p:xfrm>
          <a:off x="8311135" y="3116864"/>
          <a:ext cx="3698504" cy="335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7" name="Прямоугольник 196"/>
          <p:cNvSpPr/>
          <p:nvPr/>
        </p:nvSpPr>
        <p:spPr>
          <a:xfrm>
            <a:off x="-160130" y="2416809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8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493044" y="1697362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9052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Автоматизация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догрузки исторической информации из корпоративных баз данных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Актуализация модели за 2 минуты, внедрение</a:t>
                      </a:r>
                      <a:r>
                        <a:rPr lang="ru-RU" sz="1400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верификации информации</a:t>
                      </a:r>
                      <a:endParaRPr lang="ru-RU" sz="140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6"/>
          <a:srcRect l="14678" t="1" b="63133"/>
          <a:stretch/>
        </p:blipFill>
        <p:spPr>
          <a:xfrm>
            <a:off x="4504679" y="1725437"/>
            <a:ext cx="2418995" cy="16640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4" name="Прямоугольник 123"/>
          <p:cNvSpPr/>
          <p:nvPr/>
        </p:nvSpPr>
        <p:spPr>
          <a:xfrm>
            <a:off x="4497199" y="3743743"/>
            <a:ext cx="3060594" cy="2785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Дополнительные функции: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файлов для загрузки пользовательским диалогом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Вывод недостающих скважин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Выбор даты обновления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Обработка и отбраковка данных на моменте загрузки данных 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Сглаживание показателей </a:t>
            </a:r>
          </a:p>
        </p:txBody>
      </p:sp>
      <p:sp>
        <p:nvSpPr>
          <p:cNvPr id="136" name="Прямоугольник 135"/>
          <p:cNvSpPr/>
          <p:nvPr/>
        </p:nvSpPr>
        <p:spPr>
          <a:xfrm>
            <a:off x="10893552" y="3786871"/>
            <a:ext cx="729732" cy="235082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9713976" y="4924967"/>
            <a:ext cx="1909308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latin typeface="Montserrat" pitchFamily="2" charset="-52"/>
                <a:cs typeface="Arial" panose="020B0604020202020204" pitchFamily="34" charset="0"/>
              </a:rPr>
              <a:t>ДОГРУЖЕННЫЕ ДАННЫЕ</a:t>
            </a:r>
          </a:p>
        </p:txBody>
      </p:sp>
      <p:sp>
        <p:nvSpPr>
          <p:cNvPr id="138" name="Стрелка вправо 137"/>
          <p:cNvSpPr/>
          <p:nvPr/>
        </p:nvSpPr>
        <p:spPr>
          <a:xfrm>
            <a:off x="3816833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71144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8" name="Прямоугольник 187"/>
            <p:cNvSpPr/>
            <p:nvPr/>
          </p:nvSpPr>
          <p:spPr>
            <a:xfrm>
              <a:off x="664754" y="228272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ДОБЫЧА</a:t>
              </a:r>
            </a:p>
          </p:txBody>
        </p: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ЗАКАЧКА</a:t>
              </a: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ДАВЛЕНИЕ</a:t>
              </a: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ПЕРФОРАЦИИ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788389" y="1730053"/>
            <a:ext cx="1790356" cy="523220"/>
            <a:chOff x="6767449" y="1850078"/>
            <a:chExt cx="1790356" cy="523220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7449" y="1850078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400" dirty="0">
                  <a:latin typeface="Montserrat" pitchFamily="2" charset="-52"/>
                </a:rPr>
                <a:t>для загрузки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38761" y="2297960"/>
            <a:ext cx="1790356" cy="746912"/>
            <a:chOff x="6808063" y="2429858"/>
            <a:chExt cx="1790356" cy="746912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730136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808063" y="2429858"/>
              <a:ext cx="17903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Перевод в </a:t>
              </a:r>
            </a:p>
            <a:p>
              <a:r>
                <a:rPr lang="ru-RU" sz="1400" dirty="0">
                  <a:latin typeface="Montserrat" pitchFamily="2" charset="-52"/>
                </a:rPr>
                <a:t>табличный формат</a:t>
              </a: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55354" y="2172039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788389" y="2948367"/>
            <a:ext cx="1790356" cy="680385"/>
            <a:chOff x="6767449" y="3068392"/>
            <a:chExt cx="1790356" cy="68038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34173" y="3266539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7449" y="3225557"/>
              <a:ext cx="1790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Montserrat" pitchFamily="2" charset="-52"/>
                </a:rPr>
                <a:t>Загрузка данных </a:t>
              </a:r>
            </a:p>
            <a:p>
              <a:r>
                <a:rPr lang="ru-RU" sz="1400" dirty="0">
                  <a:latin typeface="Montserrat" pitchFamily="2" charset="-52"/>
                </a:rPr>
                <a:t>в стратегию</a:t>
              </a: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13740" y="3068392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Сформированную историю по скважинам</a:t>
            </a:r>
          </a:p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показатели без инициализации проекта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32084" y="3764817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8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 rot="5400000">
            <a:off x="4558699" y="1565989"/>
            <a:ext cx="2937388" cy="3149410"/>
          </a:xfrm>
          <a:prstGeom prst="homePlate">
            <a:avLst>
              <a:gd name="adj" fmla="val 15120"/>
            </a:avLst>
          </a:prstGeom>
          <a:solidFill>
            <a:srgbClr val="BFBFB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-161824" y="2563087"/>
            <a:ext cx="627664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>
                <a:solidFill>
                  <a:srgbClr val="DDDDDD"/>
                </a:solidFill>
                <a:latin typeface="Montserrat" pitchFamily="2" charset="-52"/>
                <a:cs typeface="Arial" panose="020B0604020202020204" pitchFamily="34" charset="0"/>
              </a:rPr>
              <a:t>БД</a:t>
            </a:r>
            <a:endParaRPr lang="ru-RU" sz="19900" dirty="0">
              <a:solidFill>
                <a:srgbClr val="DDDDDD"/>
              </a:solidFill>
              <a:latin typeface="Montserrat" pitchFamily="2" charset="-52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7"/>
          <a:stretch/>
        </p:blipFill>
        <p:spPr>
          <a:xfrm>
            <a:off x="0" y="9525"/>
            <a:ext cx="938576" cy="670747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" y="190968"/>
            <a:ext cx="1183552" cy="337885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4684CF74-CD3D-4B86-8A8C-07FA72288106}"/>
              </a:ext>
            </a:extLst>
          </p:cNvPr>
          <p:cNvSpPr/>
          <p:nvPr/>
        </p:nvSpPr>
        <p:spPr>
          <a:xfrm>
            <a:off x="1855657" y="190968"/>
            <a:ext cx="10153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uisse Int'l Medium" panose="020B0604000000000000" pitchFamily="34" charset="-78"/>
                <a:cs typeface="Suisse Int'l Medium" panose="020B0604000000000000" pitchFamily="34" charset="-78"/>
              </a:rPr>
              <a:t>ЗАГРУЗКА И ОБРАБОТКА ДАННЫХ ИЗ ВНЕШНИХ ИСТОЧНИКОВ</a:t>
            </a:r>
          </a:p>
        </p:txBody>
      </p:sp>
      <p:sp>
        <p:nvSpPr>
          <p:cNvPr id="101" name="Номер слайда 65"/>
          <p:cNvSpPr>
            <a:spLocks noGrp="1"/>
          </p:cNvSpPr>
          <p:nvPr>
            <p:ph type="sldNum" sz="quarter" idx="12"/>
          </p:nvPr>
        </p:nvSpPr>
        <p:spPr>
          <a:xfrm>
            <a:off x="11839978" y="6572250"/>
            <a:ext cx="339322" cy="285750"/>
          </a:xfrm>
        </p:spPr>
        <p:txBody>
          <a:bodyPr/>
          <a:lstStyle/>
          <a:p>
            <a:pPr algn="r"/>
            <a:fld id="{238F2080-8732-F241-B794-C04EF36FE9FF}" type="slidenum">
              <a:rPr lang="ru-RU" smtClean="0"/>
              <a:pPr algn="r"/>
              <a:t>9</a:t>
            </a:fld>
            <a:endParaRPr lang="ru-RU" dirty="0"/>
          </a:p>
        </p:txBody>
      </p:sp>
      <p:pic>
        <p:nvPicPr>
          <p:cNvPr id="110" name="Рисунок 10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/>
          <a:stretch/>
        </p:blipFill>
        <p:spPr>
          <a:xfrm>
            <a:off x="874298" y="-1"/>
            <a:ext cx="938576" cy="680273"/>
          </a:xfrm>
          <a:prstGeom prst="rect">
            <a:avLst/>
          </a:prstGeom>
        </p:spPr>
      </p:pic>
      <p:cxnSp>
        <p:nvCxnSpPr>
          <p:cNvPr id="111" name="Прямая соединительная линия 110"/>
          <p:cNvCxnSpPr/>
          <p:nvPr/>
        </p:nvCxnSpPr>
        <p:spPr>
          <a:xfrm flipV="1">
            <a:off x="1771599" y="1"/>
            <a:ext cx="0" cy="678531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6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11839978" y="6572250"/>
            <a:ext cx="0" cy="293492"/>
          </a:xfrm>
          <a:prstGeom prst="line">
            <a:avLst/>
          </a:prstGeom>
          <a:ln w="63500" cap="rnd"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53000">
                  <a:srgbClr val="00B050"/>
                </a:gs>
                <a:gs pos="100000">
                  <a:srgbClr val="00B050"/>
                </a:gs>
              </a:gsLst>
              <a:lin ang="93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531596" y="4772538"/>
            <a:ext cx="3017124" cy="17806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775684" y="6854519"/>
            <a:ext cx="128588" cy="11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95906"/>
              </p:ext>
            </p:extLst>
          </p:nvPr>
        </p:nvGraphicFramePr>
        <p:xfrm>
          <a:off x="314660" y="859975"/>
          <a:ext cx="11525317" cy="67707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0874">
                  <a:extLst>
                    <a:ext uri="{9D8B030D-6E8A-4147-A177-3AD203B41FA5}">
                      <a16:colId xmlns:a16="http://schemas.microsoft.com/office/drawing/2014/main" val="1082460218"/>
                    </a:ext>
                  </a:extLst>
                </a:gridCol>
                <a:gridCol w="10064443">
                  <a:extLst>
                    <a:ext uri="{9D8B030D-6E8A-4147-A177-3AD203B41FA5}">
                      <a16:colId xmlns:a16="http://schemas.microsoft.com/office/drawing/2014/main" val="720959762"/>
                    </a:ext>
                  </a:extLst>
                </a:gridCol>
              </a:tblGrid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Загрузка и использование в проекте произвольных видов промысловой информации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6200"/>
                  </a:ext>
                </a:extLst>
              </a:tr>
              <a:tr h="338537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Создание промысловой базы внутри проекта дизайнера моделей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9894"/>
                  </a:ext>
                </a:extLst>
              </a:tr>
            </a:tbl>
          </a:graphicData>
        </a:graphic>
      </p:graphicFrame>
      <p:pic>
        <p:nvPicPr>
          <p:cNvPr id="65" name="Рисунок 64"/>
          <p:cNvPicPr>
            <a:picLocks noChangeAspect="1"/>
          </p:cNvPicPr>
          <p:nvPr/>
        </p:nvPicPr>
        <p:blipFill rotWithShape="1">
          <a:blip r:embed="rId5"/>
          <a:srcRect l="18504" r="37740"/>
          <a:stretch/>
        </p:blipFill>
        <p:spPr>
          <a:xfrm>
            <a:off x="4526876" y="4816286"/>
            <a:ext cx="2193100" cy="1697429"/>
          </a:xfrm>
          <a:prstGeom prst="rect">
            <a:avLst/>
          </a:prstGeom>
        </p:spPr>
      </p:pic>
      <p:sp>
        <p:nvSpPr>
          <p:cNvPr id="138" name="Стрелка вправо 137"/>
          <p:cNvSpPr/>
          <p:nvPr/>
        </p:nvSpPr>
        <p:spPr>
          <a:xfrm>
            <a:off x="3781626" y="3751511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384549" y="1716752"/>
            <a:ext cx="3128595" cy="4855498"/>
            <a:chOff x="461581" y="1716752"/>
            <a:chExt cx="3128595" cy="485549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480798" y="1716752"/>
              <a:ext cx="3068804" cy="4855498"/>
              <a:chOff x="480798" y="1716752"/>
              <a:chExt cx="3068804" cy="4855498"/>
            </a:xfrm>
          </p:grpSpPr>
          <p:grpSp>
            <p:nvGrpSpPr>
              <p:cNvPr id="175" name="Группа 174"/>
              <p:cNvGrpSpPr/>
              <p:nvPr/>
            </p:nvGrpSpPr>
            <p:grpSpPr>
              <a:xfrm>
                <a:off x="480798" y="5172138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6" name="Овал 175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7" name="Овал 176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8" name="Прямая соединительная линия 177"/>
                <p:cNvCxnSpPr>
                  <a:stCxn id="177" idx="2"/>
                  <a:endCxn id="176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Прямая соединительная линия 178"/>
                <p:cNvCxnSpPr>
                  <a:stCxn id="177" idx="6"/>
                  <a:endCxn id="176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Группа 163"/>
              <p:cNvGrpSpPr/>
              <p:nvPr/>
            </p:nvGrpSpPr>
            <p:grpSpPr>
              <a:xfrm>
                <a:off x="480798" y="402034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71" name="Овал 170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2" name="Овал 17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73" name="Прямая соединительная линия 172"/>
                <p:cNvCxnSpPr>
                  <a:stCxn id="172" idx="2"/>
                  <a:endCxn id="171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Прямая соединительная линия 173"/>
                <p:cNvCxnSpPr>
                  <a:stCxn id="172" idx="6"/>
                  <a:endCxn id="171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Группа 151"/>
              <p:cNvGrpSpPr/>
              <p:nvPr/>
            </p:nvGrpSpPr>
            <p:grpSpPr>
              <a:xfrm>
                <a:off x="480798" y="2868547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54" name="Овал 153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5" name="Овал 154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56" name="Прямая соединительная линия 155"/>
                <p:cNvCxnSpPr>
                  <a:stCxn id="155" idx="2"/>
                  <a:endCxn id="154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Прямая соединительная линия 156"/>
                <p:cNvCxnSpPr>
                  <a:stCxn id="155" idx="6"/>
                  <a:endCxn id="154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Группа 9"/>
              <p:cNvGrpSpPr/>
              <p:nvPr/>
            </p:nvGrpSpPr>
            <p:grpSpPr>
              <a:xfrm>
                <a:off x="502157" y="1716752"/>
                <a:ext cx="3047445" cy="1400112"/>
                <a:chOff x="754217" y="1982043"/>
                <a:chExt cx="2153418" cy="989362"/>
              </a:xfrm>
            </p:grpSpPr>
            <p:sp>
              <p:nvSpPr>
                <p:cNvPr id="147" name="Овал 146"/>
                <p:cNvSpPr/>
                <p:nvPr/>
              </p:nvSpPr>
              <p:spPr>
                <a:xfrm>
                  <a:off x="754217" y="2357264"/>
                  <a:ext cx="2153418" cy="61414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" name="Овал 1"/>
                <p:cNvSpPr/>
                <p:nvPr/>
              </p:nvSpPr>
              <p:spPr>
                <a:xfrm>
                  <a:off x="754217" y="1982043"/>
                  <a:ext cx="2153418" cy="614141"/>
                </a:xfrm>
                <a:prstGeom prst="ellipse">
                  <a:avLst/>
                </a:prstGeom>
                <a:solidFill>
                  <a:srgbClr val="00B050">
                    <a:alpha val="50196"/>
                  </a:srgbClr>
                </a:solid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7" name="Прямая соединительная линия 6"/>
                <p:cNvCxnSpPr>
                  <a:stCxn id="2" idx="2"/>
                  <a:endCxn id="147" idx="2"/>
                </p:cNvCxnSpPr>
                <p:nvPr/>
              </p:nvCxnSpPr>
              <p:spPr>
                <a:xfrm>
                  <a:off x="754217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Прямая соединительная линия 149"/>
                <p:cNvCxnSpPr>
                  <a:stCxn id="2" idx="6"/>
                  <a:endCxn id="147" idx="6"/>
                </p:cNvCxnSpPr>
                <p:nvPr/>
              </p:nvCxnSpPr>
              <p:spPr>
                <a:xfrm>
                  <a:off x="2907635" y="2289114"/>
                  <a:ext cx="0" cy="375221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Полилиния 11"/>
              <p:cNvSpPr/>
              <p:nvPr/>
            </p:nvSpPr>
            <p:spPr>
              <a:xfrm>
                <a:off x="533400" y="2305050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3" name="Полилиния 182"/>
              <p:cNvSpPr/>
              <p:nvPr/>
            </p:nvSpPr>
            <p:spPr>
              <a:xfrm>
                <a:off x="508507" y="3466612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4" name="Полилиния 183"/>
              <p:cNvSpPr/>
              <p:nvPr/>
            </p:nvSpPr>
            <p:spPr>
              <a:xfrm>
                <a:off x="508507" y="4609388"/>
                <a:ext cx="299085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6" name="Полилиния 185"/>
              <p:cNvSpPr/>
              <p:nvPr/>
            </p:nvSpPr>
            <p:spPr>
              <a:xfrm>
                <a:off x="502157" y="5759173"/>
                <a:ext cx="2997200" cy="400050"/>
              </a:xfrm>
              <a:custGeom>
                <a:avLst/>
                <a:gdLst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857500 w 2990850"/>
                  <a:gd name="connsiteY4" fmla="*/ 1079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  <a:gd name="connsiteX0" fmla="*/ 6350 w 2990850"/>
                  <a:gd name="connsiteY0" fmla="*/ 19050 h 400050"/>
                  <a:gd name="connsiteX1" fmla="*/ 0 w 2990850"/>
                  <a:gd name="connsiteY1" fmla="*/ 368300 h 400050"/>
                  <a:gd name="connsiteX2" fmla="*/ 2984500 w 2990850"/>
                  <a:gd name="connsiteY2" fmla="*/ 400050 h 400050"/>
                  <a:gd name="connsiteX3" fmla="*/ 2990850 w 2990850"/>
                  <a:gd name="connsiteY3" fmla="*/ 0 h 400050"/>
                  <a:gd name="connsiteX4" fmla="*/ 2794000 w 2990850"/>
                  <a:gd name="connsiteY4" fmla="*/ 95250 h 400050"/>
                  <a:gd name="connsiteX5" fmla="*/ 2527300 w 2990850"/>
                  <a:gd name="connsiteY5" fmla="*/ 234950 h 400050"/>
                  <a:gd name="connsiteX6" fmla="*/ 2012950 w 2990850"/>
                  <a:gd name="connsiteY6" fmla="*/ 317500 h 400050"/>
                  <a:gd name="connsiteX7" fmla="*/ 1708150 w 2990850"/>
                  <a:gd name="connsiteY7" fmla="*/ 355600 h 400050"/>
                  <a:gd name="connsiteX8" fmla="*/ 977900 w 2990850"/>
                  <a:gd name="connsiteY8" fmla="*/ 336550 h 400050"/>
                  <a:gd name="connsiteX9" fmla="*/ 584200 w 2990850"/>
                  <a:gd name="connsiteY9" fmla="*/ 273050 h 400050"/>
                  <a:gd name="connsiteX10" fmla="*/ 355600 w 2990850"/>
                  <a:gd name="connsiteY10" fmla="*/ 184150 h 400050"/>
                  <a:gd name="connsiteX11" fmla="*/ 317500 w 2990850"/>
                  <a:gd name="connsiteY11" fmla="*/ 152400 h 400050"/>
                  <a:gd name="connsiteX12" fmla="*/ 63500 w 2990850"/>
                  <a:gd name="connsiteY12" fmla="*/ 50800 h 400050"/>
                  <a:gd name="connsiteX13" fmla="*/ 6350 w 2990850"/>
                  <a:gd name="connsiteY13" fmla="*/ 19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0850" h="400050">
                    <a:moveTo>
                      <a:pt x="6350" y="19050"/>
                    </a:moveTo>
                    <a:lnTo>
                      <a:pt x="0" y="368300"/>
                    </a:lnTo>
                    <a:lnTo>
                      <a:pt x="2984500" y="400050"/>
                    </a:lnTo>
                    <a:lnTo>
                      <a:pt x="2990850" y="0"/>
                    </a:lnTo>
                    <a:lnTo>
                      <a:pt x="2794000" y="95250"/>
                    </a:lnTo>
                    <a:lnTo>
                      <a:pt x="2527300" y="234950"/>
                    </a:lnTo>
                    <a:lnTo>
                      <a:pt x="2012950" y="317500"/>
                    </a:lnTo>
                    <a:lnTo>
                      <a:pt x="1708150" y="355600"/>
                    </a:lnTo>
                    <a:lnTo>
                      <a:pt x="977900" y="336550"/>
                    </a:lnTo>
                    <a:lnTo>
                      <a:pt x="584200" y="273050"/>
                    </a:lnTo>
                    <a:lnTo>
                      <a:pt x="355600" y="184150"/>
                    </a:lnTo>
                    <a:lnTo>
                      <a:pt x="317500" y="152400"/>
                    </a:lnTo>
                    <a:lnTo>
                      <a:pt x="63500" y="50800"/>
                    </a:lnTo>
                    <a:lnTo>
                      <a:pt x="6350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90" name="Прямоугольник 189"/>
            <p:cNvSpPr/>
            <p:nvPr/>
          </p:nvSpPr>
          <p:spPr>
            <a:xfrm>
              <a:off x="657293" y="3453546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ТЕХ.РЕЖИМ</a:t>
              </a:r>
            </a:p>
          </p:txBody>
        </p:sp>
        <p:sp>
          <p:nvSpPr>
            <p:cNvPr id="192" name="Прямоугольник 191"/>
            <p:cNvSpPr/>
            <p:nvPr/>
          </p:nvSpPr>
          <p:spPr>
            <a:xfrm>
              <a:off x="744823" y="4627002"/>
              <a:ext cx="2686928" cy="595931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3050721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     ГТМ      </a:t>
              </a:r>
            </a:p>
          </p:txBody>
        </p:sp>
        <p:sp>
          <p:nvSpPr>
            <p:cNvPr id="193" name="Прямоугольник 192"/>
            <p:cNvSpPr/>
            <p:nvPr/>
          </p:nvSpPr>
          <p:spPr>
            <a:xfrm>
              <a:off x="461581" y="5552659"/>
              <a:ext cx="3128595" cy="81307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2139362"/>
                </a:avLst>
              </a:prstTxWarp>
              <a:spAutoFit/>
            </a:bodyPr>
            <a:lstStyle/>
            <a:p>
              <a:pPr algn="ctr"/>
              <a:r>
                <a:rPr lang="ru-RU" sz="5400" dirty="0">
                  <a:latin typeface="Montserrat" pitchFamily="2" charset="-52"/>
                  <a:cs typeface="Arial" panose="020B0604020202020204" pitchFamily="34" charset="0"/>
                </a:rPr>
                <a:t>    ГДИС И ПГИ    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821519" y="4834158"/>
            <a:ext cx="1790356" cy="475424"/>
            <a:chOff x="6762027" y="1879007"/>
            <a:chExt cx="1790356" cy="475424"/>
          </a:xfrm>
        </p:grpSpPr>
        <p:sp>
          <p:nvSpPr>
            <p:cNvPr id="198" name="Прямоугольник 197"/>
            <p:cNvSpPr/>
            <p:nvPr/>
          </p:nvSpPr>
          <p:spPr>
            <a:xfrm>
              <a:off x="6821232" y="1886227"/>
              <a:ext cx="1627208" cy="468204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762027" y="1879007"/>
              <a:ext cx="1790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Выбор файлов </a:t>
              </a:r>
            </a:p>
            <a:p>
              <a:r>
                <a:rPr lang="ru-RU" sz="1200" dirty="0">
                  <a:latin typeface="Montserrat" pitchFamily="2" charset="-52"/>
                </a:rPr>
                <a:t>для загрузки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802362" y="5401785"/>
            <a:ext cx="1951205" cy="506373"/>
            <a:chOff x="6742870" y="2446634"/>
            <a:chExt cx="1951205" cy="506373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6821232" y="2446634"/>
              <a:ext cx="1627443" cy="506373"/>
            </a:xfrm>
            <a:prstGeom prst="rect">
              <a:avLst/>
            </a:prstGeom>
            <a:solidFill>
              <a:srgbClr val="7FD7A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742870" y="2456505"/>
              <a:ext cx="1951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Первичная обработки данных</a:t>
              </a:r>
            </a:p>
          </p:txBody>
        </p:sp>
      </p:grpSp>
      <p:sp>
        <p:nvSpPr>
          <p:cNvPr id="199" name="Стрелка вниз 198"/>
          <p:cNvSpPr/>
          <p:nvPr/>
        </p:nvSpPr>
        <p:spPr>
          <a:xfrm>
            <a:off x="7293906" y="5247215"/>
            <a:ext cx="185665" cy="248025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5821519" y="5823567"/>
            <a:ext cx="1978193" cy="613745"/>
            <a:chOff x="6762027" y="2868416"/>
            <a:chExt cx="1978193" cy="613745"/>
          </a:xfrm>
        </p:grpSpPr>
        <p:sp>
          <p:nvSpPr>
            <p:cNvPr id="204" name="Прямоугольник 203"/>
            <p:cNvSpPr/>
            <p:nvPr/>
          </p:nvSpPr>
          <p:spPr>
            <a:xfrm>
              <a:off x="6824899" y="3030830"/>
              <a:ext cx="1623776" cy="451331"/>
            </a:xfrm>
            <a:prstGeom prst="rect">
              <a:avLst/>
            </a:prstGeom>
            <a:solidFill>
              <a:srgbClr val="7FD7A7"/>
            </a:solidFill>
            <a:ln w="1270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762027" y="2997342"/>
              <a:ext cx="1978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itchFamily="2" charset="-52"/>
                </a:rPr>
                <a:t>Сохранение в дизайнер моделей</a:t>
              </a:r>
            </a:p>
          </p:txBody>
        </p:sp>
        <p:sp>
          <p:nvSpPr>
            <p:cNvPr id="205" name="Стрелка вниз 204"/>
            <p:cNvSpPr/>
            <p:nvPr/>
          </p:nvSpPr>
          <p:spPr>
            <a:xfrm>
              <a:off x="8236380" y="2868416"/>
              <a:ext cx="185665" cy="24802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9" name="Прямоугольник 208"/>
          <p:cNvSpPr/>
          <p:nvPr/>
        </p:nvSpPr>
        <p:spPr>
          <a:xfrm>
            <a:off x="8309360" y="1671997"/>
            <a:ext cx="3700279" cy="1400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000">
              <a:spcAft>
                <a:spcPts val="600"/>
              </a:spcAft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Таким образом получаем: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Структурированную базу данных по проекту</a:t>
            </a:r>
          </a:p>
          <a:p>
            <a:pPr marL="36000" indent="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Возможность оценить статистику по данным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8309360" y="3116864"/>
            <a:ext cx="3700279" cy="3350677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Стрелка вправо 210"/>
          <p:cNvSpPr/>
          <p:nvPr/>
        </p:nvSpPr>
        <p:spPr>
          <a:xfrm>
            <a:off x="7654236" y="3760755"/>
            <a:ext cx="602985" cy="489861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455198" y="2004627"/>
            <a:ext cx="3022092" cy="904986"/>
          </a:xfrm>
          <a:prstGeom prst="rect">
            <a:avLst/>
          </a:prstGeom>
          <a:noFill/>
        </p:spPr>
        <p:txBody>
          <a:bodyPr wrap="square">
            <a:prstTxWarp prst="textArchDown">
              <a:avLst>
                <a:gd name="adj" fmla="val 1729238"/>
              </a:avLst>
            </a:prstTxWarp>
            <a:spAutoFit/>
          </a:bodyPr>
          <a:lstStyle/>
          <a:p>
            <a:pPr algn="ctr"/>
            <a:r>
              <a:rPr lang="ru-RU" sz="5400" dirty="0">
                <a:latin typeface="Montserrat" pitchFamily="2" charset="-52"/>
                <a:cs typeface="Arial" panose="020B0604020202020204" pitchFamily="34" charset="0"/>
              </a:rPr>
              <a:t>ХИМ. АНАЛИЗ ВОДЫ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4541919" y="1792933"/>
            <a:ext cx="907772" cy="965200"/>
            <a:chOff x="4824033" y="3110359"/>
            <a:chExt cx="907772" cy="96520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4" name="Прямоугольник 3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Прямоугольник с одним вырезанным углом 2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CSV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5583316" y="1795455"/>
            <a:ext cx="907772" cy="965200"/>
            <a:chOff x="4824033" y="3110359"/>
            <a:chExt cx="907772" cy="965200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Прямоугольник 8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85" name="Прямоугольник с одним вырезанным углом 8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XLSX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6636935" y="1805012"/>
            <a:ext cx="907772" cy="965200"/>
            <a:chOff x="4824033" y="3110359"/>
            <a:chExt cx="907772" cy="965200"/>
          </a:xfrm>
        </p:grpSpPr>
        <p:grpSp>
          <p:nvGrpSpPr>
            <p:cNvPr id="104" name="Группа 103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07" name="Прямоугольник 10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 10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Прямоугольник 10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5" name="Прямоугольник с одним вырезанным углом 10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DBF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4552480" y="3006099"/>
            <a:ext cx="907772" cy="965200"/>
            <a:chOff x="4824033" y="3110359"/>
            <a:chExt cx="907772" cy="965200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27" name="Прямоугольник 126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 12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 12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 129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 130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 131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 132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 133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 134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5" name="Прямоугольник с одним вырезанным углом 124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SQL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42" name="Группа 141"/>
          <p:cNvGrpSpPr/>
          <p:nvPr/>
        </p:nvGrpSpPr>
        <p:grpSpPr>
          <a:xfrm>
            <a:off x="5609628" y="3013095"/>
            <a:ext cx="907772" cy="965200"/>
            <a:chOff x="4824033" y="3110359"/>
            <a:chExt cx="907772" cy="965200"/>
          </a:xfrm>
        </p:grpSpPr>
        <p:grpSp>
          <p:nvGrpSpPr>
            <p:cNvPr id="143" name="Группа 142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46" name="Прямоугольник 145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8" name="Прямоугольник 157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4" name="Прямоугольник с одним вырезанным углом 143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TXT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grpSp>
        <p:nvGrpSpPr>
          <p:cNvPr id="166" name="Группа 165"/>
          <p:cNvGrpSpPr/>
          <p:nvPr/>
        </p:nvGrpSpPr>
        <p:grpSpPr>
          <a:xfrm>
            <a:off x="6647762" y="3023037"/>
            <a:ext cx="907772" cy="965200"/>
            <a:chOff x="4824033" y="3110359"/>
            <a:chExt cx="907772" cy="965200"/>
          </a:xfrm>
        </p:grpSpPr>
        <p:grpSp>
          <p:nvGrpSpPr>
            <p:cNvPr id="167" name="Группа 166"/>
            <p:cNvGrpSpPr/>
            <p:nvPr/>
          </p:nvGrpSpPr>
          <p:grpSpPr>
            <a:xfrm>
              <a:off x="5041350" y="3355257"/>
              <a:ext cx="457108" cy="595950"/>
              <a:chOff x="5730413" y="2774657"/>
              <a:chExt cx="483892" cy="630870"/>
            </a:xfrm>
          </p:grpSpPr>
          <p:sp>
            <p:nvSpPr>
              <p:cNvPr id="170" name="Прямоугольник 169"/>
              <p:cNvSpPr/>
              <p:nvPr/>
            </p:nvSpPr>
            <p:spPr>
              <a:xfrm>
                <a:off x="5731805" y="277465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0" name="Прямоугольник 179"/>
              <p:cNvSpPr/>
              <p:nvPr/>
            </p:nvSpPr>
            <p:spPr>
              <a:xfrm>
                <a:off x="5893344" y="277465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1" name="Прямоугольник 180"/>
              <p:cNvSpPr/>
              <p:nvPr/>
            </p:nvSpPr>
            <p:spPr>
              <a:xfrm>
                <a:off x="6053310" y="277465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2" name="Прямоугольник 181"/>
              <p:cNvSpPr/>
              <p:nvPr/>
            </p:nvSpPr>
            <p:spPr>
              <a:xfrm>
                <a:off x="5731261" y="2932469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5" name="Прямоугольник 184"/>
              <p:cNvSpPr/>
              <p:nvPr/>
            </p:nvSpPr>
            <p:spPr>
              <a:xfrm>
                <a:off x="5892800" y="2932468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7" name="Прямоугольник 186"/>
              <p:cNvSpPr/>
              <p:nvPr/>
            </p:nvSpPr>
            <p:spPr>
              <a:xfrm>
                <a:off x="6052766" y="2932467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9" name="Прямоугольник 188"/>
              <p:cNvSpPr/>
              <p:nvPr/>
            </p:nvSpPr>
            <p:spPr>
              <a:xfrm>
                <a:off x="5731123" y="308665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1" name="Прямоугольник 190"/>
              <p:cNvSpPr/>
              <p:nvPr/>
            </p:nvSpPr>
            <p:spPr>
              <a:xfrm>
                <a:off x="5892662" y="308665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4" name="Прямоугольник 193"/>
              <p:cNvSpPr/>
              <p:nvPr/>
            </p:nvSpPr>
            <p:spPr>
              <a:xfrm>
                <a:off x="6052628" y="308665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5" name="Прямоугольник 194"/>
              <p:cNvSpPr/>
              <p:nvPr/>
            </p:nvSpPr>
            <p:spPr>
              <a:xfrm>
                <a:off x="5730413" y="3244532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Прямоугольник 195"/>
              <p:cNvSpPr/>
              <p:nvPr/>
            </p:nvSpPr>
            <p:spPr>
              <a:xfrm>
                <a:off x="5891952" y="3244531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Прямоугольник 205"/>
              <p:cNvSpPr/>
              <p:nvPr/>
            </p:nvSpPr>
            <p:spPr>
              <a:xfrm>
                <a:off x="6051918" y="3244530"/>
                <a:ext cx="160995" cy="160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68" name="Прямоугольник с одним вырезанным углом 167"/>
            <p:cNvSpPr/>
            <p:nvPr/>
          </p:nvSpPr>
          <p:spPr>
            <a:xfrm>
              <a:off x="4910988" y="3110359"/>
              <a:ext cx="736572" cy="965200"/>
            </a:xfrm>
            <a:prstGeom prst="snip1Rect">
              <a:avLst>
                <a:gd name="adj" fmla="val 3430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24033" y="3495549"/>
              <a:ext cx="90777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tserrat ExtraBold" pitchFamily="2" charset="-52"/>
                </a:rPr>
                <a:t>XML</a:t>
              </a:r>
              <a:endParaRPr lang="ru-RU" sz="2000" dirty="0">
                <a:solidFill>
                  <a:schemeClr val="bg1"/>
                </a:solidFill>
                <a:latin typeface="Montserrat ExtraBold" pitchFamily="2" charset="-52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505" y="3130299"/>
            <a:ext cx="3528373" cy="3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62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2958</Words>
  <Application>Microsoft Office PowerPoint</Application>
  <PresentationFormat>Широкоэкранный</PresentationFormat>
  <Paragraphs>492</Paragraphs>
  <Slides>23</Slides>
  <Notes>22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Montserrat ExtraBold</vt:lpstr>
      <vt:lpstr>Roboto Black</vt:lpstr>
      <vt:lpstr>Roboto Light</vt:lpstr>
      <vt:lpstr>Suisse Int'l Medium</vt:lpstr>
      <vt:lpstr>Тема Office</vt:lpstr>
      <vt:lpstr>Расширение возможностей по анализу разработки и результатов моделирования с использованием WORKFLOW в дизайнере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  <vt:lpstr>СПАСИБО ЗА ВНИМАНИЕ</vt:lpstr>
      <vt:lpstr>Презентация PowerPoint</vt:lpstr>
      <vt:lpstr>Расширение возможностей по анализу_ разработки и результатов__ моделирования с использованием___ WORKFLOW в дизайнере моделей____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РЕГИОНАЛЬНАЯ КОНФЕРЕНЦИЯ ТРУДОВЫХ КОЛЛЕКТИВОВ ГРУППЫ «ТАТНЕФТЬ»</dc:title>
  <dc:creator>Мария Степанова</dc:creator>
  <cp:lastModifiedBy>albert vafin</cp:lastModifiedBy>
  <cp:revision>236</cp:revision>
  <cp:lastPrinted>2024-04-25T05:14:00Z</cp:lastPrinted>
  <dcterms:created xsi:type="dcterms:W3CDTF">2023-04-24T06:50:16Z</dcterms:created>
  <dcterms:modified xsi:type="dcterms:W3CDTF">2024-04-25T05:26:41Z</dcterms:modified>
</cp:coreProperties>
</file>